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403" r:id="rId2"/>
    <p:sldId id="395" r:id="rId3"/>
    <p:sldId id="396" r:id="rId4"/>
    <p:sldId id="397" r:id="rId5"/>
    <p:sldId id="398" r:id="rId6"/>
    <p:sldId id="399" r:id="rId7"/>
    <p:sldId id="400" r:id="rId8"/>
    <p:sldId id="376" r:id="rId9"/>
    <p:sldId id="345" r:id="rId10"/>
    <p:sldId id="344" r:id="rId11"/>
    <p:sldId id="391" r:id="rId12"/>
    <p:sldId id="390" r:id="rId13"/>
    <p:sldId id="382" r:id="rId14"/>
    <p:sldId id="383" r:id="rId15"/>
    <p:sldId id="384" r:id="rId16"/>
    <p:sldId id="381" r:id="rId17"/>
    <p:sldId id="346" r:id="rId18"/>
    <p:sldId id="257" r:id="rId19"/>
    <p:sldId id="258" r:id="rId20"/>
    <p:sldId id="259" r:id="rId21"/>
    <p:sldId id="260" r:id="rId22"/>
    <p:sldId id="348" r:id="rId23"/>
    <p:sldId id="380" r:id="rId24"/>
    <p:sldId id="367" r:id="rId25"/>
    <p:sldId id="366" r:id="rId26"/>
    <p:sldId id="385" r:id="rId27"/>
    <p:sldId id="379" r:id="rId28"/>
    <p:sldId id="349" r:id="rId29"/>
    <p:sldId id="276" r:id="rId30"/>
    <p:sldId id="357" r:id="rId31"/>
    <p:sldId id="386" r:id="rId32"/>
    <p:sldId id="356" r:id="rId33"/>
    <p:sldId id="359" r:id="rId34"/>
    <p:sldId id="368" r:id="rId35"/>
    <p:sldId id="358" r:id="rId36"/>
    <p:sldId id="347" r:id="rId37"/>
    <p:sldId id="272" r:id="rId38"/>
    <p:sldId id="369" r:id="rId39"/>
    <p:sldId id="263" r:id="rId40"/>
    <p:sldId id="273" r:id="rId41"/>
    <p:sldId id="274" r:id="rId42"/>
    <p:sldId id="350" r:id="rId43"/>
    <p:sldId id="377" r:id="rId44"/>
    <p:sldId id="375" r:id="rId45"/>
    <p:sldId id="360" r:id="rId46"/>
    <p:sldId id="364" r:id="rId47"/>
    <p:sldId id="363" r:id="rId48"/>
    <p:sldId id="266" r:id="rId49"/>
    <p:sldId id="371" r:id="rId50"/>
    <p:sldId id="373" r:id="rId51"/>
    <p:sldId id="372" r:id="rId52"/>
    <p:sldId id="392" r:id="rId53"/>
    <p:sldId id="370" r:id="rId54"/>
    <p:sldId id="361" r:id="rId55"/>
    <p:sldId id="365" r:id="rId56"/>
    <p:sldId id="393" r:id="rId57"/>
    <p:sldId id="389" r:id="rId58"/>
    <p:sldId id="401" r:id="rId59"/>
    <p:sldId id="402" r:id="rId60"/>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F29C2-6BB9-4A4D-91DE-AAE1B4C48492}" type="datetimeFigureOut">
              <a:rPr lang="en-US" smtClean="0"/>
              <a:t>6/14/2017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4C2B1D-0B11-435A-9240-C687F1A01CE4}" type="slidenum">
              <a:rPr lang="en-US" smtClean="0"/>
              <a:t>‹#›</a:t>
            </a:fld>
            <a:endParaRPr lang="en-US"/>
          </a:p>
        </p:txBody>
      </p:sp>
    </p:spTree>
    <p:extLst>
      <p:ext uri="{BB962C8B-B14F-4D97-AF65-F5344CB8AC3E}">
        <p14:creationId xmlns:p14="http://schemas.microsoft.com/office/powerpoint/2010/main" val="599819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F3A29-F586-49E9-AB37-E53859F24869}" type="slidenum">
              <a:rPr lang="en-US" smtClean="0"/>
              <a:t>1</a:t>
            </a:fld>
            <a:endParaRPr lang="en-US"/>
          </a:p>
        </p:txBody>
      </p:sp>
    </p:spTree>
    <p:extLst>
      <p:ext uri="{BB962C8B-B14F-4D97-AF65-F5344CB8AC3E}">
        <p14:creationId xmlns:p14="http://schemas.microsoft.com/office/powerpoint/2010/main" val="2445539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ACBC71-3DBA-4152-8A7C-DF31E488A079}"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1223652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CBC71-3DBA-4152-8A7C-DF31E488A079}"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362790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CBC71-3DBA-4152-8A7C-DF31E488A079}"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412916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CBC71-3DBA-4152-8A7C-DF31E488A079}"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323937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ACBC71-3DBA-4152-8A7C-DF31E488A079}"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190084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ACBC71-3DBA-4152-8A7C-DF31E488A079}"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49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ACBC71-3DBA-4152-8A7C-DF31E488A079}" type="datetimeFigureOut">
              <a:rPr lang="en-US" smtClean="0"/>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10757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ACBC71-3DBA-4152-8A7C-DF31E488A079}" type="datetimeFigureOut">
              <a:rPr lang="en-US" smtClean="0"/>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179681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CBC71-3DBA-4152-8A7C-DF31E488A079}" type="datetimeFigureOut">
              <a:rPr lang="en-US" smtClean="0"/>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4097922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CBC71-3DBA-4152-8A7C-DF31E488A079}"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4153170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CBC71-3DBA-4152-8A7C-DF31E488A079}"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9313A-4484-4BD7-9D2F-1C644553C67E}" type="slidenum">
              <a:rPr lang="en-US" smtClean="0"/>
              <a:t>‹#›</a:t>
            </a:fld>
            <a:endParaRPr lang="en-US"/>
          </a:p>
        </p:txBody>
      </p:sp>
    </p:spTree>
    <p:extLst>
      <p:ext uri="{BB962C8B-B14F-4D97-AF65-F5344CB8AC3E}">
        <p14:creationId xmlns:p14="http://schemas.microsoft.com/office/powerpoint/2010/main" val="93700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CBC71-3DBA-4152-8A7C-DF31E488A079}" type="datetimeFigureOut">
              <a:rPr lang="en-US" smtClean="0"/>
              <a:t>6/14/2017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9313A-4484-4BD7-9D2F-1C644553C67E}" type="slidenum">
              <a:rPr lang="en-US" smtClean="0"/>
              <a:t>‹#›</a:t>
            </a:fld>
            <a:endParaRPr lang="en-US"/>
          </a:p>
        </p:txBody>
      </p:sp>
    </p:spTree>
    <p:extLst>
      <p:ext uri="{BB962C8B-B14F-4D97-AF65-F5344CB8AC3E}">
        <p14:creationId xmlns:p14="http://schemas.microsoft.com/office/powerpoint/2010/main" val="1181011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Yigal_Yadin" TargetMode="External"/><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hyperlink" Target="https://en.wikipedia.org/wiki/Tel_Hazor#cite_note-biblicalarchaeology-1" TargetMode="External"/><Relationship Id="rId4" Type="http://schemas.openxmlformats.org/officeDocument/2006/relationships/hyperlink" Target="https://en.wikipedia.org/wiki/Israe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oogle.com/url?sa=i&amp;rct=j&amp;q=&amp;esrc=s&amp;source=images&amp;cd=&amp;cad=rja&amp;uact=8&amp;ved=0ahUKEwjCqNyNyr3UAhUM64MKHaAdCcsQjRwIBw&amp;url=https://watchjerusalem.co.il/2016/12/29/david-and-solomon-actually-exist/&amp;psig=AFQjCNGp7Foqbb75k1WzAtGMgOhWYYT1Uw&amp;ust=1497537731337190"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url?sa=i&amp;rct=j&amp;q=&amp;esrc=s&amp;source=images&amp;cd=&amp;cad=rja&amp;uact=8&amp;ved=0ahUKEwiuooOxyb3UAhWs5YMKHUXIBuYQjRwIBw&amp;url=http://biblicalisraeltours.com/2016/10/6-chamber-ancient-gates-of-israel/&amp;psig=AFQjCNGp7Foqbb75k1WzAtGMgOhWYYT1Uw&amp;ust=149753773133719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breakingisraelnews.com/64657/biblical-tours-the-galilee-panhandle-part-2-tel-hazor-opinion/"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s://en.wikipedia.org/wiki/Israel" TargetMode="External"/><Relationship Id="rId2" Type="http://schemas.openxmlformats.org/officeDocument/2006/relationships/hyperlink" Target="https://www.google.com/url?sa=i&amp;rct=j&amp;q=&amp;esrc=s&amp;source=images&amp;cd=&amp;cad=rja&amp;uact=8&amp;ved=0ahUKEwjC1fiN5L3UAhWp24MKHWlZAYkQjRwIBw&amp;url=https://www.bookstellyouwhy.com/pages/books/51486/yigael-yadin/hazor-the-rediscovery-of-a-great-citadel-of-the-bible-1st-us-edition-1st-printing&amp;psig=AFQjCNGsZHVm-42YwCVyPl3IbIXg3bg30A&amp;ust=1497545015001240" TargetMode="External"/><Relationship Id="rId1" Type="http://schemas.openxmlformats.org/officeDocument/2006/relationships/slideLayout" Target="../slideLayouts/slideLayout7.xml"/><Relationship Id="rId6" Type="http://schemas.openxmlformats.org/officeDocument/2006/relationships/hyperlink" Target="https://en.wikipedia.org/wiki/Yigal_Yadin" TargetMode="External"/><Relationship Id="rId5" Type="http://schemas.openxmlformats.org/officeDocument/2006/relationships/image" Target="../media/image34.jpeg"/><Relationship Id="rId4" Type="http://schemas.openxmlformats.org/officeDocument/2006/relationships/hyperlink" Target="http://www.google.com/url?sa=i&amp;rct=j&amp;q=&amp;esrc=s&amp;source=images&amp;cd=&amp;cad=rja&amp;uact=8&amp;ved=0ahUKEwj0063f5b3UAhWl3oMKHQ8nAWUQjRwIBw&amp;url=http://members.bib-arch.org/biblical-archaeology-review/39/4/2&amp;psig=AFQjCNHrtDuQBV8Pq52NvT8iQRE3ZSyDrA&amp;ust=1497545244964093"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m/url?sa=i&amp;rct=j&amp;q=&amp;esrc=s&amp;source=images&amp;cd=&amp;cad=rja&amp;uact=8&amp;ved=0ahUKEwia2KaXob7UAhXi5oMKHQ8-CPAQjRwIBw&amp;url=http://www.biblicalarchaeology.org/daily/biblical-sites-places/biblical-archaeology-places/scorched-wheat-may-provide-answers-on-the-destruction-of-canaanite-tel-hazor/&amp;psig=AFQjCNE9j6xZ1oOJJEHHeaboEtbSAbiw0Q&amp;ust=1497561359065763"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6"/>
          <p:cNvSpPr txBox="1">
            <a:spLocks noChangeArrowheads="1"/>
          </p:cNvSpPr>
          <p:nvPr/>
        </p:nvSpPr>
        <p:spPr bwMode="auto">
          <a:xfrm>
            <a:off x="304804" y="177804"/>
            <a:ext cx="6126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6000" b="1" dirty="0">
                <a:solidFill>
                  <a:schemeClr val="bg1"/>
                </a:solidFill>
                <a:latin typeface="Aleo Light" charset="0"/>
                <a:ea typeface="Aleo Light" charset="0"/>
                <a:cs typeface="Aleo Light" charset="0"/>
              </a:rPr>
              <a:t>1</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92597"/>
            <a:ext cx="9244637" cy="6950597"/>
          </a:xfrm>
          <a:prstGeom prst="rect">
            <a:avLst/>
          </a:prstGeom>
        </p:spPr>
      </p:pic>
    </p:spTree>
    <p:extLst>
      <p:ext uri="{BB962C8B-B14F-4D97-AF65-F5344CB8AC3E}">
        <p14:creationId xmlns:p14="http://schemas.microsoft.com/office/powerpoint/2010/main" val="2113923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228600"/>
            <a:ext cx="11915813"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393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mminnick.MOUNTCALVARY\Desktop\Hazor aerial from north, tb1120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7680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766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mminnick.MOUNTCALVARY\Desktop\Huleh basin and Mt Hermon from Hazor, tb04090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572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33400" y="609600"/>
            <a:ext cx="7924800" cy="1569660"/>
          </a:xfrm>
          <a:prstGeom prst="rect">
            <a:avLst/>
          </a:prstGeom>
          <a:noFill/>
        </p:spPr>
        <p:txBody>
          <a:bodyPr wrap="square" rtlCol="0">
            <a:spAutoFit/>
          </a:bodyPr>
          <a:lstStyle/>
          <a:p>
            <a:pPr marL="514350" indent="-514350">
              <a:buAutoNum type="arabicPeriod"/>
            </a:pPr>
            <a:r>
              <a:rPr lang="en-US" sz="3200" dirty="0" smtClean="0">
                <a:solidFill>
                  <a:schemeClr val="bg1"/>
                </a:solidFill>
              </a:rPr>
              <a:t>Joshua conquered (Joshua 11).</a:t>
            </a:r>
          </a:p>
          <a:p>
            <a:endParaRPr lang="en-US" sz="3200" dirty="0" smtClean="0">
              <a:solidFill>
                <a:schemeClr val="bg1"/>
              </a:solidFill>
            </a:endParaRPr>
          </a:p>
          <a:p>
            <a:r>
              <a:rPr lang="en-US" sz="3200" dirty="0" smtClean="0">
                <a:solidFill>
                  <a:schemeClr val="bg1"/>
                </a:solidFill>
              </a:rPr>
              <a:t>  </a:t>
            </a:r>
          </a:p>
        </p:txBody>
      </p:sp>
    </p:spTree>
    <p:extLst>
      <p:ext uri="{BB962C8B-B14F-4D97-AF65-F5344CB8AC3E}">
        <p14:creationId xmlns:p14="http://schemas.microsoft.com/office/powerpoint/2010/main" val="1349626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609600" y="609600"/>
            <a:ext cx="6858000" cy="3323987"/>
          </a:xfrm>
          <a:prstGeom prst="rect">
            <a:avLst/>
          </a:prstGeom>
          <a:noFill/>
        </p:spPr>
        <p:txBody>
          <a:bodyPr wrap="square" rtlCol="0">
            <a:spAutoFit/>
          </a:bodyPr>
          <a:lstStyle/>
          <a:p>
            <a:pPr marL="514350" indent="-514350">
              <a:buAutoNum type="arabicPeriod"/>
            </a:pPr>
            <a:r>
              <a:rPr lang="en-US" sz="3200" dirty="0" smtClean="0">
                <a:solidFill>
                  <a:schemeClr val="bg1"/>
                </a:solidFill>
              </a:rPr>
              <a:t>Joshua conquered (Joshua 11).</a:t>
            </a:r>
          </a:p>
          <a:p>
            <a:pPr marL="514350" indent="-514350">
              <a:buAutoNum type="arabicPeriod"/>
            </a:pPr>
            <a:endParaRPr lang="en-US" sz="3200" dirty="0" smtClean="0">
              <a:solidFill>
                <a:schemeClr val="bg1"/>
              </a:solidFill>
            </a:endParaRPr>
          </a:p>
          <a:p>
            <a:pPr marL="514350" indent="-514350">
              <a:buAutoNum type="arabicPeriod"/>
            </a:pPr>
            <a:r>
              <a:rPr lang="en-US" sz="3200" dirty="0" err="1" smtClean="0">
                <a:solidFill>
                  <a:schemeClr val="bg1"/>
                </a:solidFill>
              </a:rPr>
              <a:t>Jabin</a:t>
            </a:r>
            <a:r>
              <a:rPr lang="en-US" sz="3200" dirty="0" smtClean="0">
                <a:solidFill>
                  <a:schemeClr val="bg1"/>
                </a:solidFill>
              </a:rPr>
              <a:t>, king of Canaan, reigned in </a:t>
            </a:r>
            <a:r>
              <a:rPr lang="en-US" sz="3200" dirty="0" err="1" smtClean="0">
                <a:solidFill>
                  <a:schemeClr val="bg1"/>
                </a:solidFill>
              </a:rPr>
              <a:t>Hazor</a:t>
            </a:r>
            <a:r>
              <a:rPr lang="en-US" sz="3200" dirty="0" smtClean="0">
                <a:solidFill>
                  <a:schemeClr val="bg1"/>
                </a:solidFill>
              </a:rPr>
              <a:t> in the time of the Judges. His military commander was </a:t>
            </a:r>
            <a:r>
              <a:rPr lang="en-US" sz="3200" dirty="0" err="1" smtClean="0">
                <a:solidFill>
                  <a:schemeClr val="bg1"/>
                </a:solidFill>
              </a:rPr>
              <a:t>Sisera</a:t>
            </a:r>
            <a:r>
              <a:rPr lang="en-US" sz="3200" dirty="0" smtClean="0">
                <a:solidFill>
                  <a:schemeClr val="bg1"/>
                </a:solidFill>
              </a:rPr>
              <a:t>. They oppressed Israel 20 years (Judges 4).</a:t>
            </a:r>
          </a:p>
          <a:p>
            <a:endParaRPr lang="en-US" dirty="0"/>
          </a:p>
        </p:txBody>
      </p:sp>
    </p:spTree>
    <p:extLst>
      <p:ext uri="{BB962C8B-B14F-4D97-AF65-F5344CB8AC3E}">
        <p14:creationId xmlns:p14="http://schemas.microsoft.com/office/powerpoint/2010/main" val="860007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33400" y="609600"/>
            <a:ext cx="7391400" cy="4801314"/>
          </a:xfrm>
          <a:prstGeom prst="rect">
            <a:avLst/>
          </a:prstGeom>
          <a:noFill/>
        </p:spPr>
        <p:txBody>
          <a:bodyPr wrap="square" rtlCol="0">
            <a:spAutoFit/>
          </a:bodyPr>
          <a:lstStyle/>
          <a:p>
            <a:pPr marL="514350" indent="-514350">
              <a:buAutoNum type="arabicPeriod"/>
            </a:pPr>
            <a:r>
              <a:rPr lang="en-US" sz="3200" dirty="0" smtClean="0">
                <a:solidFill>
                  <a:schemeClr val="bg1"/>
                </a:solidFill>
              </a:rPr>
              <a:t>Joshua conquered (Joshua 11).</a:t>
            </a:r>
          </a:p>
          <a:p>
            <a:pPr marL="514350" indent="-514350">
              <a:buAutoNum type="arabicPeriod"/>
            </a:pPr>
            <a:endParaRPr lang="en-US" sz="3200" dirty="0" smtClean="0">
              <a:solidFill>
                <a:schemeClr val="bg1"/>
              </a:solidFill>
            </a:endParaRPr>
          </a:p>
          <a:p>
            <a:pPr marL="514350" indent="-514350">
              <a:buAutoNum type="arabicPeriod"/>
            </a:pPr>
            <a:r>
              <a:rPr lang="en-US" sz="3200" dirty="0" err="1" smtClean="0">
                <a:solidFill>
                  <a:schemeClr val="bg1"/>
                </a:solidFill>
              </a:rPr>
              <a:t>Jabin</a:t>
            </a:r>
            <a:r>
              <a:rPr lang="en-US" sz="3200" dirty="0" smtClean="0">
                <a:solidFill>
                  <a:schemeClr val="bg1"/>
                </a:solidFill>
              </a:rPr>
              <a:t>, king of Canaan, reigned in </a:t>
            </a:r>
            <a:r>
              <a:rPr lang="en-US" sz="3200" dirty="0" err="1" smtClean="0">
                <a:solidFill>
                  <a:schemeClr val="bg1"/>
                </a:solidFill>
              </a:rPr>
              <a:t>Hazor</a:t>
            </a:r>
            <a:r>
              <a:rPr lang="en-US" sz="3200" dirty="0" smtClean="0">
                <a:solidFill>
                  <a:schemeClr val="bg1"/>
                </a:solidFill>
              </a:rPr>
              <a:t> in the time of the Judges. His military</a:t>
            </a:r>
          </a:p>
          <a:p>
            <a:r>
              <a:rPr lang="en-US" sz="3200" dirty="0" smtClean="0">
                <a:solidFill>
                  <a:schemeClr val="bg1"/>
                </a:solidFill>
              </a:rPr>
              <a:t>      commander was </a:t>
            </a:r>
            <a:r>
              <a:rPr lang="en-US" sz="3200" dirty="0" err="1" smtClean="0">
                <a:solidFill>
                  <a:schemeClr val="bg1"/>
                </a:solidFill>
              </a:rPr>
              <a:t>Sisera</a:t>
            </a:r>
            <a:r>
              <a:rPr lang="en-US" sz="3200" dirty="0" smtClean="0">
                <a:solidFill>
                  <a:schemeClr val="bg1"/>
                </a:solidFill>
              </a:rPr>
              <a:t>. They oppressed </a:t>
            </a:r>
          </a:p>
          <a:p>
            <a:r>
              <a:rPr lang="en-US" sz="3200" dirty="0" smtClean="0">
                <a:solidFill>
                  <a:schemeClr val="bg1"/>
                </a:solidFill>
              </a:rPr>
              <a:t>      Israel 20 years (Judges 4).</a:t>
            </a:r>
          </a:p>
          <a:p>
            <a:endParaRPr lang="en-US" sz="3200" dirty="0" smtClean="0">
              <a:solidFill>
                <a:schemeClr val="bg1"/>
              </a:solidFill>
            </a:endParaRPr>
          </a:p>
          <a:p>
            <a:pPr marL="514350" indent="-514350">
              <a:buAutoNum type="arabicPeriod" startAt="3"/>
            </a:pPr>
            <a:r>
              <a:rPr lang="en-US" sz="3200" dirty="0" smtClean="0">
                <a:solidFill>
                  <a:schemeClr val="bg1"/>
                </a:solidFill>
              </a:rPr>
              <a:t>Solomon fortified </a:t>
            </a:r>
            <a:r>
              <a:rPr lang="en-US" sz="3200" dirty="0" err="1" smtClean="0">
                <a:solidFill>
                  <a:schemeClr val="bg1"/>
                </a:solidFill>
              </a:rPr>
              <a:t>Hazor</a:t>
            </a:r>
            <a:r>
              <a:rPr lang="en-US" sz="3200" dirty="0" smtClean="0">
                <a:solidFill>
                  <a:schemeClr val="bg1"/>
                </a:solidFill>
              </a:rPr>
              <a:t>, Megiddo, and</a:t>
            </a:r>
          </a:p>
          <a:p>
            <a:r>
              <a:rPr lang="en-US" sz="3200" dirty="0" smtClean="0">
                <a:solidFill>
                  <a:schemeClr val="bg1"/>
                </a:solidFill>
              </a:rPr>
              <a:t>      Gezer (I Kings 9).</a:t>
            </a:r>
          </a:p>
          <a:p>
            <a:endParaRPr lang="en-US" dirty="0"/>
          </a:p>
        </p:txBody>
      </p:sp>
    </p:spTree>
    <p:extLst>
      <p:ext uri="{BB962C8B-B14F-4D97-AF65-F5344CB8AC3E}">
        <p14:creationId xmlns:p14="http://schemas.microsoft.com/office/powerpoint/2010/main" val="476544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90600" y="914400"/>
            <a:ext cx="6858000" cy="5632311"/>
          </a:xfrm>
          <a:prstGeom prst="rect">
            <a:avLst/>
          </a:prstGeom>
          <a:noFill/>
        </p:spPr>
        <p:txBody>
          <a:bodyPr wrap="square" rtlCol="0">
            <a:spAutoFit/>
          </a:bodyPr>
          <a:lstStyle/>
          <a:p>
            <a:r>
              <a:rPr lang="en-US" sz="4000" b="1" dirty="0" smtClean="0">
                <a:solidFill>
                  <a:schemeClr val="bg1"/>
                </a:solidFill>
              </a:rPr>
              <a:t>	Then </a:t>
            </a:r>
            <a:r>
              <a:rPr lang="en-US" sz="4000" b="1" dirty="0">
                <a:solidFill>
                  <a:schemeClr val="bg1"/>
                </a:solidFill>
              </a:rPr>
              <a:t>Joshua turned back at that time, and captured </a:t>
            </a:r>
            <a:r>
              <a:rPr lang="en-US" sz="4000" b="1" dirty="0" err="1">
                <a:solidFill>
                  <a:schemeClr val="bg1"/>
                </a:solidFill>
              </a:rPr>
              <a:t>Hazor</a:t>
            </a:r>
            <a:r>
              <a:rPr lang="en-US" sz="4000" b="1" dirty="0">
                <a:solidFill>
                  <a:schemeClr val="bg1"/>
                </a:solidFill>
              </a:rPr>
              <a:t> and struck its king with the sword; for </a:t>
            </a:r>
            <a:r>
              <a:rPr lang="en-US" sz="4000" b="1" dirty="0" err="1">
                <a:solidFill>
                  <a:schemeClr val="bg1"/>
                </a:solidFill>
              </a:rPr>
              <a:t>Hazor</a:t>
            </a:r>
            <a:r>
              <a:rPr lang="en-US" sz="4000" b="1" dirty="0">
                <a:solidFill>
                  <a:schemeClr val="bg1"/>
                </a:solidFill>
              </a:rPr>
              <a:t> formerly was the head of all these kingdoms</a:t>
            </a:r>
            <a:r>
              <a:rPr lang="en-US" sz="4000" b="1" dirty="0" smtClean="0">
                <a:solidFill>
                  <a:schemeClr val="bg1"/>
                </a:solidFill>
              </a:rPr>
              <a:t>.</a:t>
            </a:r>
          </a:p>
          <a:p>
            <a:endParaRPr lang="en-US" sz="4000" b="1" dirty="0">
              <a:solidFill>
                <a:schemeClr val="bg1"/>
              </a:solidFill>
            </a:endParaRPr>
          </a:p>
          <a:p>
            <a:r>
              <a:rPr lang="en-US" sz="4000" b="1" dirty="0" smtClean="0">
                <a:solidFill>
                  <a:schemeClr val="bg1"/>
                </a:solidFill>
              </a:rPr>
              <a:t>				</a:t>
            </a:r>
            <a:r>
              <a:rPr lang="en-US" sz="3600" b="1" dirty="0" smtClean="0">
                <a:solidFill>
                  <a:schemeClr val="bg1"/>
                </a:solidFill>
              </a:rPr>
              <a:t>Joshua 11:10</a:t>
            </a:r>
            <a:endParaRPr lang="en-US" sz="3600" b="1" dirty="0">
              <a:solidFill>
                <a:schemeClr val="bg1"/>
              </a:solidFill>
            </a:endParaRPr>
          </a:p>
          <a:p>
            <a:endParaRPr lang="en-US" sz="4000" b="1" dirty="0">
              <a:solidFill>
                <a:schemeClr val="bg1"/>
              </a:solidFill>
            </a:endParaRPr>
          </a:p>
        </p:txBody>
      </p:sp>
    </p:spTree>
    <p:extLst>
      <p:ext uri="{BB962C8B-B14F-4D97-AF65-F5344CB8AC3E}">
        <p14:creationId xmlns:p14="http://schemas.microsoft.com/office/powerpoint/2010/main" val="4074843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123" y="-1905000"/>
            <a:ext cx="9323439" cy="1341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192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457200" y="0"/>
            <a:ext cx="10287000" cy="6858000"/>
          </a:xfrm>
          <a:prstGeom prst="rect">
            <a:avLst/>
          </a:prstGeom>
          <a:noFill/>
          <a:ln>
            <a:noFill/>
          </a:ln>
        </p:spPr>
      </p:pic>
    </p:spTree>
    <p:extLst>
      <p:ext uri="{BB962C8B-B14F-4D97-AF65-F5344CB8AC3E}">
        <p14:creationId xmlns:p14="http://schemas.microsoft.com/office/powerpoint/2010/main" val="858261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000" cy="6858000"/>
          </a:xfrm>
          <a:prstGeom prst="rect">
            <a:avLst/>
          </a:prstGeom>
          <a:noFill/>
          <a:ln>
            <a:noFill/>
          </a:ln>
        </p:spPr>
      </p:pic>
    </p:spTree>
    <p:extLst>
      <p:ext uri="{BB962C8B-B14F-4D97-AF65-F5344CB8AC3E}">
        <p14:creationId xmlns:p14="http://schemas.microsoft.com/office/powerpoint/2010/main" val="1903327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643467"/>
            <a:ext cx="1870076" cy="278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990601"/>
            <a:ext cx="10406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6000" b="1" dirty="0" smtClean="0">
                <a:solidFill>
                  <a:schemeClr val="bg1"/>
                </a:solidFill>
                <a:latin typeface="Aleo Light" charset="0"/>
                <a:ea typeface="Aleo Light" charset="0"/>
                <a:cs typeface="Aleo Light" charset="0"/>
              </a:rPr>
              <a:t>14</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752600" y="643467"/>
            <a:ext cx="65532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700" b="1" dirty="0">
                <a:solidFill>
                  <a:srgbClr val="5C8F6A"/>
                </a:solidFill>
                <a:latin typeface="Aleo Light" charset="0"/>
              </a:rPr>
              <a:t>Who is God the Father</a:t>
            </a:r>
            <a:r>
              <a:rPr lang="en-US" sz="2700" b="1" dirty="0" smtClean="0">
                <a:solidFill>
                  <a:srgbClr val="5C8F6A"/>
                </a:solidFill>
                <a:latin typeface="Aleo Light" charset="0"/>
              </a:rPr>
              <a:t>?</a:t>
            </a:r>
            <a:endParaRPr lang="en-US" sz="2700" b="1" dirty="0">
              <a:solidFill>
                <a:srgbClr val="5C8F6A"/>
              </a:solidFill>
              <a:latin typeface="Aleo Light" charset="0"/>
            </a:endParaRPr>
          </a:p>
          <a:p>
            <a:endParaRPr lang="en-US" altLang="x-none" b="1" dirty="0"/>
          </a:p>
          <a:p>
            <a:r>
              <a:rPr lang="en-US" dirty="0">
                <a:latin typeface="Myriad Pro" charset="0"/>
                <a:ea typeface="Myriad Pro" charset="0"/>
                <a:cs typeface="Myriad Pro" charset="0"/>
              </a:rPr>
              <a:t>Blessed be the God and Father of our Lord Jesus Christ, the Father of mercies and God of all comfort </a:t>
            </a:r>
            <a:r>
              <a:rPr lang="en-US" dirty="0" smtClean="0">
                <a:latin typeface="Myriad Pro" charset="0"/>
                <a:ea typeface="Myriad Pro" charset="0"/>
                <a:cs typeface="Myriad Pro" charset="0"/>
              </a:rPr>
              <a:t> (</a:t>
            </a:r>
            <a:r>
              <a:rPr lang="en-US" dirty="0">
                <a:latin typeface="Myriad Pro" charset="0"/>
                <a:ea typeface="Myriad Pro" charset="0"/>
                <a:cs typeface="Myriad Pro" charset="0"/>
              </a:rPr>
              <a:t>NASB; II Cor. 1:3).  </a:t>
            </a:r>
            <a:endParaRPr lang="en-US" dirty="0" smtClean="0">
              <a:latin typeface="Myriad Pro" charset="0"/>
              <a:ea typeface="Myriad Pro" charset="0"/>
              <a:cs typeface="Myriad Pro" charset="0"/>
            </a:endParaRP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We have seen and testify that the Father has sent the Son </a:t>
            </a:r>
            <a:r>
              <a:rPr lang="en-US" i="1" dirty="0">
                <a:latin typeface="Myriad Pro" charset="0"/>
                <a:ea typeface="Myriad Pro" charset="0"/>
                <a:cs typeface="Myriad Pro" charset="0"/>
              </a:rPr>
              <a:t>to be </a:t>
            </a:r>
            <a:r>
              <a:rPr lang="en-US" dirty="0">
                <a:latin typeface="Myriad Pro" charset="0"/>
                <a:ea typeface="Myriad Pro" charset="0"/>
                <a:cs typeface="Myriad Pro" charset="0"/>
              </a:rPr>
              <a:t>the Savior of the World (NASB; 1 John 4:14</a:t>
            </a:r>
            <a:r>
              <a:rPr lang="en-US" dirty="0" smtClean="0">
                <a:latin typeface="Myriad Pro" charset="0"/>
                <a:ea typeface="Myriad Pro" charset="0"/>
                <a:cs typeface="Myriad Pro" charset="0"/>
              </a:rPr>
              <a:t>).</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For God so loved the world, that he gave his only begotten Son, that whosoever believeth in him should not perish, but have everlasting life (KJV; John 3:16</a:t>
            </a:r>
            <a:r>
              <a:rPr lang="en-US" dirty="0" smtClean="0">
                <a:latin typeface="Myriad Pro" charset="0"/>
                <a:ea typeface="Myriad Pro" charset="0"/>
                <a:cs typeface="Myriad Pro" charset="0"/>
              </a:rPr>
              <a:t>).</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But as many as received Him, to them He gave the right </a:t>
            </a:r>
            <a:r>
              <a:rPr lang="en-US">
                <a:latin typeface="Myriad Pro" charset="0"/>
                <a:ea typeface="Myriad Pro" charset="0"/>
                <a:cs typeface="Myriad Pro" charset="0"/>
              </a:rPr>
              <a:t>to </a:t>
            </a:r>
            <a:endParaRPr lang="en-US" smtClean="0">
              <a:latin typeface="Myriad Pro" charset="0"/>
              <a:ea typeface="Myriad Pro" charset="0"/>
              <a:cs typeface="Myriad Pro" charset="0"/>
            </a:endParaRPr>
          </a:p>
          <a:p>
            <a:r>
              <a:rPr lang="en-US" smtClean="0">
                <a:latin typeface="Myriad Pro" charset="0"/>
                <a:ea typeface="Myriad Pro" charset="0"/>
                <a:cs typeface="Myriad Pro" charset="0"/>
              </a:rPr>
              <a:t>become </a:t>
            </a:r>
            <a:r>
              <a:rPr lang="en-US" dirty="0">
                <a:latin typeface="Myriad Pro" charset="0"/>
                <a:ea typeface="Myriad Pro" charset="0"/>
                <a:cs typeface="Myriad Pro" charset="0"/>
              </a:rPr>
              <a:t>children of God, </a:t>
            </a:r>
            <a:r>
              <a:rPr lang="en-US" i="1" dirty="0">
                <a:latin typeface="Myriad Pro" charset="0"/>
                <a:ea typeface="Myriad Pro" charset="0"/>
                <a:cs typeface="Myriad Pro" charset="0"/>
              </a:rPr>
              <a:t>even</a:t>
            </a:r>
            <a:r>
              <a:rPr lang="en-US" dirty="0">
                <a:latin typeface="Myriad Pro" charset="0"/>
                <a:ea typeface="Myriad Pro" charset="0"/>
                <a:cs typeface="Myriad Pro" charset="0"/>
              </a:rPr>
              <a:t> to those who believe in His name (NASB; John 1:12).</a:t>
            </a:r>
          </a:p>
          <a:p>
            <a:r>
              <a:rPr lang="en-US" dirty="0" smtClean="0">
                <a:latin typeface="Myriad Pro" charset="0"/>
                <a:ea typeface="Myriad Pro" charset="0"/>
                <a:cs typeface="Myriad Pro" charset="0"/>
              </a:rPr>
              <a:t>  </a:t>
            </a:r>
            <a:endParaRPr lang="en-US" dirty="0">
              <a:latin typeface="Myriad Pro" charset="0"/>
              <a:ea typeface="Myriad Pro" charset="0"/>
              <a:cs typeface="Myriad Pro" charset="0"/>
            </a:endParaRPr>
          </a:p>
        </p:txBody>
      </p:sp>
    </p:spTree>
    <p:extLst>
      <p:ext uri="{BB962C8B-B14F-4D97-AF65-F5344CB8AC3E}">
        <p14:creationId xmlns:p14="http://schemas.microsoft.com/office/powerpoint/2010/main" val="175171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52400" y="0"/>
            <a:ext cx="10515600" cy="7010400"/>
          </a:xfrm>
          <a:prstGeom prst="rect">
            <a:avLst/>
          </a:prstGeom>
          <a:noFill/>
          <a:ln>
            <a:noFill/>
          </a:ln>
        </p:spPr>
      </p:pic>
    </p:spTree>
    <p:extLst>
      <p:ext uri="{BB962C8B-B14F-4D97-AF65-F5344CB8AC3E}">
        <p14:creationId xmlns:p14="http://schemas.microsoft.com/office/powerpoint/2010/main" val="2352453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000" cy="6858000"/>
          </a:xfrm>
          <a:prstGeom prst="rect">
            <a:avLst/>
          </a:prstGeom>
          <a:noFill/>
          <a:ln>
            <a:noFill/>
          </a:ln>
        </p:spPr>
      </p:pic>
    </p:spTree>
    <p:extLst>
      <p:ext uri="{BB962C8B-B14F-4D97-AF65-F5344CB8AC3E}">
        <p14:creationId xmlns:p14="http://schemas.microsoft.com/office/powerpoint/2010/main" val="63398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minnick.MOUNTCALVARY\Pictures\2017-05-31\15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456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1/19/Tel_hatzo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48" y="19664"/>
            <a:ext cx="9401916" cy="706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016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minnick.MOUNTCALVARY\Desktop\Israel\Israel photos 2008\2008_05_19\IMG_0395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9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7086600"/>
            <a:ext cx="8534400" cy="1200329"/>
          </a:xfrm>
          <a:prstGeom prst="rect">
            <a:avLst/>
          </a:prstGeom>
          <a:noFill/>
        </p:spPr>
        <p:txBody>
          <a:bodyPr wrap="square" rtlCol="0">
            <a:spAutoFit/>
          </a:bodyPr>
          <a:lstStyle/>
          <a:p>
            <a:r>
              <a:rPr lang="en-US" dirty="0" smtClean="0"/>
              <a:t>The </a:t>
            </a:r>
            <a:r>
              <a:rPr lang="en-US" dirty="0" err="1" smtClean="0"/>
              <a:t>Hazor</a:t>
            </a:r>
            <a:r>
              <a:rPr lang="en-US" dirty="0" smtClean="0"/>
              <a:t> expedition headed by </a:t>
            </a:r>
            <a:r>
              <a:rPr lang="en-US" dirty="0" err="1" smtClean="0">
                <a:hlinkClick r:id="rId3" tooltip="Yigal Yadin"/>
              </a:rPr>
              <a:t>Yigal</a:t>
            </a:r>
            <a:r>
              <a:rPr lang="en-US" dirty="0" smtClean="0">
                <a:hlinkClick r:id="rId3" tooltip="Yigal Yadin"/>
              </a:rPr>
              <a:t> </a:t>
            </a:r>
            <a:r>
              <a:rPr lang="en-US" dirty="0" err="1" smtClean="0">
                <a:hlinkClick r:id="rId3" tooltip="Yigal Yadin"/>
              </a:rPr>
              <a:t>Yadin</a:t>
            </a:r>
            <a:r>
              <a:rPr lang="en-US" dirty="0" smtClean="0"/>
              <a:t> in the mid-1950s was the most important dig undertaken by </a:t>
            </a:r>
            <a:r>
              <a:rPr lang="en-US" dirty="0" smtClean="0">
                <a:hlinkClick r:id="rId4" tooltip="Israel"/>
              </a:rPr>
              <a:t>Israel</a:t>
            </a:r>
            <a:r>
              <a:rPr lang="en-US" dirty="0" smtClean="0"/>
              <a:t> in its early years of statehood. Tel </a:t>
            </a:r>
            <a:r>
              <a:rPr lang="en-US" dirty="0" err="1" smtClean="0"/>
              <a:t>Hazor</a:t>
            </a:r>
            <a:r>
              <a:rPr lang="en-US" dirty="0" smtClean="0"/>
              <a:t> is the largest archaeological site in northern Israel, featuring an upper tell of 30 acres and a lower city of more than 175 acres.</a:t>
            </a:r>
            <a:r>
              <a:rPr lang="en-US" baseline="30000" dirty="0" smtClean="0">
                <a:hlinkClick r:id="rId5"/>
              </a:rPr>
              <a:t>[1]</a:t>
            </a:r>
            <a:endParaRPr lang="en-US" dirty="0"/>
          </a:p>
        </p:txBody>
      </p:sp>
    </p:spTree>
    <p:extLst>
      <p:ext uri="{BB962C8B-B14F-4D97-AF65-F5344CB8AC3E}">
        <p14:creationId xmlns:p14="http://schemas.microsoft.com/office/powerpoint/2010/main" val="934500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mminnick.MOUNTCALVARY\Desktop\Israel\Israel photos 2008\2008_05_19\IMG_038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93"/>
            <a:ext cx="9143999" cy="685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945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minnick.MOUNTCALVARY\Pictures\2017-05-31\15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286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hotelroomsearch.net/im/city/shezor-israel-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44880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05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minnick.MOUNTCALVARY\Pictures\2017-05-31\15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 y="0"/>
            <a:ext cx="11074400" cy="830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83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 y="0"/>
            <a:ext cx="10287000" cy="6858000"/>
          </a:xfrm>
          <a:prstGeom prst="rect">
            <a:avLst/>
          </a:prstGeom>
          <a:noFill/>
          <a:ln>
            <a:noFill/>
          </a:ln>
        </p:spPr>
      </p:pic>
    </p:spTree>
    <p:extLst>
      <p:ext uri="{BB962C8B-B14F-4D97-AF65-F5344CB8AC3E}">
        <p14:creationId xmlns:p14="http://schemas.microsoft.com/office/powerpoint/2010/main" val="4076650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91630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685800"/>
            <a:ext cx="6248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God the Father is the eternal Father of our Lord Jesus Christ, Who so loved the world that He gave His only begotten Son, that by faith we might become His </a:t>
            </a:r>
            <a:r>
              <a:rPr lang="en-US" sz="2400" b="1" i="1" dirty="0">
                <a:solidFill>
                  <a:schemeClr val="bg1"/>
                </a:solidFill>
                <a:latin typeface="Aleo Light" charset="0"/>
              </a:rPr>
              <a:t>little children</a:t>
            </a:r>
            <a:r>
              <a:rPr lang="en-US" sz="2400" b="1" dirty="0">
                <a:solidFill>
                  <a:schemeClr val="bg1"/>
                </a:solidFill>
                <a:latin typeface="Aleo Light" charset="0"/>
              </a:rPr>
              <a:t> </a:t>
            </a:r>
            <a:r>
              <a:rPr lang="en-US" sz="2200" dirty="0" smtClean="0">
                <a:solidFill>
                  <a:schemeClr val="bg1"/>
                </a:solidFill>
                <a:latin typeface="Aleo Light" charset="0"/>
              </a:rPr>
              <a:t>(</a:t>
            </a:r>
            <a:r>
              <a:rPr lang="en-US" sz="2200" dirty="0">
                <a:solidFill>
                  <a:schemeClr val="bg1"/>
                </a:solidFill>
                <a:latin typeface="Aleo Light" charset="0"/>
              </a:rPr>
              <a:t>1 John 2:1, 12; 5:20-21) </a:t>
            </a:r>
            <a:r>
              <a:rPr lang="en-US" sz="2400" b="1" dirty="0">
                <a:solidFill>
                  <a:schemeClr val="bg1"/>
                </a:solidFill>
                <a:latin typeface="Aleo Light" charset="0"/>
              </a:rPr>
              <a:t>and He our heavenly Father</a:t>
            </a:r>
            <a:r>
              <a:rPr lang="en-US" sz="2400" b="1" dirty="0" smtClean="0">
                <a:solidFill>
                  <a:schemeClr val="bg1"/>
                </a:solidFill>
                <a:latin typeface="Aleo Light" charset="0"/>
              </a:rPr>
              <a:t>.  </a:t>
            </a:r>
            <a:endParaRPr lang="en-US" sz="2400" b="1" dirty="0">
              <a:solidFill>
                <a:schemeClr val="bg1"/>
              </a:solidFill>
              <a:latin typeface="Aleo Light" charset="0"/>
            </a:endParaRPr>
          </a:p>
        </p:txBody>
      </p:sp>
    </p:spTree>
    <p:extLst>
      <p:ext uri="{BB962C8B-B14F-4D97-AF65-F5344CB8AC3E}">
        <p14:creationId xmlns:p14="http://schemas.microsoft.com/office/powerpoint/2010/main" val="2514044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Solomonic six chambered gate">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750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75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mminnick.MOUNTCALVARY\Desktop\Israel\Israel photos 2010\2010_05_19\IMG_207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9143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68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Solomonic six chambered gate">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102935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039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hotelroomsearch.net/im/city/shezor-israel-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44880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976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minnick.MOUNTCALVARY\Desktop\Israel\Israel photos 2008\2008_05_19\IMG_04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9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496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Solomonic six chambered gate">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12252535" cy="689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89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minnick.MOUNTCALVARY\Pictures\2017-05-31\15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304800"/>
            <a:ext cx="11277600" cy="845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238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000" cy="6858000"/>
          </a:xfrm>
          <a:prstGeom prst="rect">
            <a:avLst/>
          </a:prstGeom>
          <a:noFill/>
          <a:ln>
            <a:noFill/>
          </a:ln>
        </p:spPr>
      </p:pic>
    </p:spTree>
    <p:extLst>
      <p:ext uri="{BB962C8B-B14F-4D97-AF65-F5344CB8AC3E}">
        <p14:creationId xmlns:p14="http://schemas.microsoft.com/office/powerpoint/2010/main" val="937569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minnick.MOUNTCALVARY\Desktop\Israel\Israel photos 2008\2008_05_19\IMG_038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449762"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0796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0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915400" y="-1447800"/>
            <a:ext cx="22288500" cy="14859000"/>
          </a:xfrm>
          <a:prstGeom prst="rect">
            <a:avLst/>
          </a:prstGeom>
          <a:noFill/>
          <a:ln>
            <a:noFill/>
          </a:ln>
        </p:spPr>
      </p:pic>
    </p:spTree>
    <p:extLst>
      <p:ext uri="{BB962C8B-B14F-4D97-AF65-F5344CB8AC3E}">
        <p14:creationId xmlns:p14="http://schemas.microsoft.com/office/powerpoint/2010/main" val="4258831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643467"/>
            <a:ext cx="1870076" cy="278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990601"/>
            <a:ext cx="10406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6000" b="1" dirty="0" smtClean="0">
                <a:solidFill>
                  <a:schemeClr val="bg1"/>
                </a:solidFill>
                <a:latin typeface="Aleo Light" charset="0"/>
                <a:ea typeface="Aleo Light" charset="0"/>
                <a:cs typeface="Aleo Light" charset="0"/>
              </a:rPr>
              <a:t>15</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752600" y="643467"/>
            <a:ext cx="6553200" cy="481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700" b="1" dirty="0">
                <a:solidFill>
                  <a:srgbClr val="5C8F6A"/>
                </a:solidFill>
                <a:latin typeface="Aleo Light" charset="0"/>
              </a:rPr>
              <a:t>Who is God the </a:t>
            </a:r>
            <a:r>
              <a:rPr lang="en-US" sz="2700" b="1" dirty="0" smtClean="0">
                <a:solidFill>
                  <a:srgbClr val="5C8F6A"/>
                </a:solidFill>
                <a:latin typeface="Aleo Light" charset="0"/>
              </a:rPr>
              <a:t>Son?</a:t>
            </a:r>
            <a:endParaRPr lang="en-US" sz="2700" b="1" dirty="0">
              <a:solidFill>
                <a:srgbClr val="5C8F6A"/>
              </a:solidFill>
              <a:latin typeface="Aleo Light" charset="0"/>
            </a:endParaRPr>
          </a:p>
          <a:p>
            <a:endParaRPr lang="en-US" altLang="x-none" sz="1000" b="1" dirty="0"/>
          </a:p>
          <a:p>
            <a:r>
              <a:rPr lang="en-US" dirty="0">
                <a:latin typeface="Myriad Pro" charset="0"/>
                <a:ea typeface="Myriad Pro" charset="0"/>
                <a:cs typeface="Myriad Pro" charset="0"/>
              </a:rPr>
              <a:t>. . . and we saw His glory, glory as of the only begotten </a:t>
            </a:r>
            <a:endParaRPr lang="en-US" dirty="0" smtClean="0">
              <a:latin typeface="Myriad Pro" charset="0"/>
              <a:ea typeface="Myriad Pro" charset="0"/>
              <a:cs typeface="Myriad Pro" charset="0"/>
            </a:endParaRPr>
          </a:p>
          <a:p>
            <a:r>
              <a:rPr lang="en-US" dirty="0" smtClean="0">
                <a:latin typeface="Myriad Pro" charset="0"/>
                <a:ea typeface="Myriad Pro" charset="0"/>
                <a:cs typeface="Myriad Pro" charset="0"/>
              </a:rPr>
              <a:t>from </a:t>
            </a:r>
            <a:r>
              <a:rPr lang="en-US" dirty="0">
                <a:latin typeface="Myriad Pro" charset="0"/>
                <a:ea typeface="Myriad Pro" charset="0"/>
                <a:cs typeface="Myriad Pro" charset="0"/>
              </a:rPr>
              <a:t>the Father, full of grace and truth.  (NASB; John 1:14 ).  </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And He is the radiance of His glory and the exact </a:t>
            </a:r>
            <a:endParaRPr lang="en-US" dirty="0" smtClean="0">
              <a:latin typeface="Myriad Pro" charset="0"/>
              <a:ea typeface="Myriad Pro" charset="0"/>
              <a:cs typeface="Myriad Pro" charset="0"/>
            </a:endParaRPr>
          </a:p>
          <a:p>
            <a:r>
              <a:rPr lang="en-US" dirty="0" smtClean="0">
                <a:latin typeface="Myriad Pro" charset="0"/>
                <a:ea typeface="Myriad Pro" charset="0"/>
                <a:cs typeface="Myriad Pro" charset="0"/>
              </a:rPr>
              <a:t>representation </a:t>
            </a:r>
            <a:r>
              <a:rPr lang="en-US" dirty="0">
                <a:latin typeface="Myriad Pro" charset="0"/>
                <a:ea typeface="Myriad Pro" charset="0"/>
                <a:cs typeface="Myriad Pro" charset="0"/>
              </a:rPr>
              <a:t>of His </a:t>
            </a:r>
            <a:r>
              <a:rPr lang="en-US" dirty="0" smtClean="0">
                <a:latin typeface="Myriad Pro" charset="0"/>
                <a:ea typeface="Myriad Pro" charset="0"/>
                <a:cs typeface="Myriad Pro" charset="0"/>
              </a:rPr>
              <a:t>nature . </a:t>
            </a:r>
            <a:r>
              <a:rPr lang="en-US" dirty="0">
                <a:latin typeface="Myriad Pro" charset="0"/>
                <a:ea typeface="Myriad Pro" charset="0"/>
                <a:cs typeface="Myriad Pro" charset="0"/>
              </a:rPr>
              <a:t>. . (NASB; Heb. 1:3).</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And the Word became flesh, and dwelt among </a:t>
            </a:r>
            <a:r>
              <a:rPr lang="en-US" dirty="0" smtClean="0">
                <a:latin typeface="Myriad Pro" charset="0"/>
                <a:ea typeface="Myriad Pro" charset="0"/>
                <a:cs typeface="Myriad Pro" charset="0"/>
              </a:rPr>
              <a:t>us . </a:t>
            </a:r>
            <a:r>
              <a:rPr lang="en-US" dirty="0">
                <a:latin typeface="Myriad Pro" charset="0"/>
                <a:ea typeface="Myriad Pro" charset="0"/>
                <a:cs typeface="Myriad Pro" charset="0"/>
              </a:rPr>
              <a:t>. . </a:t>
            </a:r>
            <a:endParaRPr lang="en-US" dirty="0" smtClean="0">
              <a:latin typeface="Myriad Pro" charset="0"/>
              <a:ea typeface="Myriad Pro" charset="0"/>
              <a:cs typeface="Myriad Pro" charset="0"/>
            </a:endParaRPr>
          </a:p>
          <a:p>
            <a:r>
              <a:rPr lang="en-US" dirty="0" smtClean="0">
                <a:latin typeface="Myriad Pro" charset="0"/>
                <a:ea typeface="Myriad Pro" charset="0"/>
                <a:cs typeface="Myriad Pro" charset="0"/>
              </a:rPr>
              <a:t>(</a:t>
            </a:r>
            <a:r>
              <a:rPr lang="en-US" dirty="0">
                <a:latin typeface="Myriad Pro" charset="0"/>
                <a:ea typeface="Myriad Pro" charset="0"/>
                <a:cs typeface="Myriad Pro" charset="0"/>
              </a:rPr>
              <a:t>NASB; John 1:14).</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 . . </a:t>
            </a:r>
            <a:r>
              <a:rPr lang="en-US" dirty="0" smtClean="0">
                <a:latin typeface="Myriad Pro" charset="0"/>
                <a:ea typeface="Myriad Pro" charset="0"/>
                <a:cs typeface="Myriad Pro" charset="0"/>
              </a:rPr>
              <a:t>Christ </a:t>
            </a:r>
            <a:r>
              <a:rPr lang="en-US" dirty="0">
                <a:latin typeface="Myriad Pro" charset="0"/>
                <a:ea typeface="Myriad Pro" charset="0"/>
                <a:cs typeface="Myriad Pro" charset="0"/>
              </a:rPr>
              <a:t>according to the flesh, who is over all, God blessed forever. </a:t>
            </a:r>
            <a:r>
              <a:rPr lang="en-US" dirty="0" smtClean="0">
                <a:latin typeface="Myriad Pro" charset="0"/>
                <a:ea typeface="Myriad Pro" charset="0"/>
                <a:cs typeface="Myriad Pro" charset="0"/>
              </a:rPr>
              <a:t> Amen </a:t>
            </a:r>
            <a:r>
              <a:rPr lang="en-US" dirty="0">
                <a:latin typeface="Myriad Pro" charset="0"/>
                <a:ea typeface="Myriad Pro" charset="0"/>
                <a:cs typeface="Myriad Pro" charset="0"/>
              </a:rPr>
              <a:t>(NASB; Rom. 9:5). </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For in Him all the fullness of Deity dwells in bodily form </a:t>
            </a:r>
            <a:endParaRPr lang="en-US" dirty="0" smtClean="0">
              <a:latin typeface="Myriad Pro" charset="0"/>
              <a:ea typeface="Myriad Pro" charset="0"/>
              <a:cs typeface="Myriad Pro" charset="0"/>
            </a:endParaRPr>
          </a:p>
          <a:p>
            <a:r>
              <a:rPr lang="en-US" dirty="0" smtClean="0">
                <a:latin typeface="Myriad Pro" charset="0"/>
                <a:ea typeface="Myriad Pro" charset="0"/>
                <a:cs typeface="Myriad Pro" charset="0"/>
              </a:rPr>
              <a:t>(</a:t>
            </a:r>
            <a:r>
              <a:rPr lang="en-US" dirty="0">
                <a:latin typeface="Myriad Pro" charset="0"/>
                <a:ea typeface="Myriad Pro" charset="0"/>
                <a:cs typeface="Myriad Pro" charset="0"/>
              </a:rPr>
              <a:t>NASB; Col. 2:9). </a:t>
            </a:r>
          </a:p>
          <a:p>
            <a:r>
              <a:rPr lang="en-US" dirty="0" smtClean="0">
                <a:latin typeface="Myriad Pro" charset="0"/>
                <a:ea typeface="Myriad Pro" charset="0"/>
                <a:cs typeface="Myriad Pro" charset="0"/>
              </a:rPr>
              <a:t>  </a:t>
            </a:r>
            <a:endParaRPr lang="en-US" dirty="0">
              <a:latin typeface="Myriad Pro" charset="0"/>
              <a:ea typeface="Myriad Pro" charset="0"/>
              <a:cs typeface="Myriad Pro" charset="0"/>
            </a:endParaRPr>
          </a:p>
        </p:txBody>
      </p:sp>
    </p:spTree>
    <p:extLst>
      <p:ext uri="{BB962C8B-B14F-4D97-AF65-F5344CB8AC3E}">
        <p14:creationId xmlns:p14="http://schemas.microsoft.com/office/powerpoint/2010/main" val="222188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1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 y="0"/>
            <a:ext cx="12915900" cy="8610600"/>
          </a:xfrm>
          <a:prstGeom prst="rect">
            <a:avLst/>
          </a:prstGeom>
          <a:noFill/>
          <a:ln>
            <a:noFill/>
          </a:ln>
        </p:spPr>
      </p:pic>
    </p:spTree>
    <p:extLst>
      <p:ext uri="{BB962C8B-B14F-4D97-AF65-F5344CB8AC3E}">
        <p14:creationId xmlns:p14="http://schemas.microsoft.com/office/powerpoint/2010/main" val="1600768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4191000" y="-2362200"/>
            <a:ext cx="17030700" cy="11353800"/>
          </a:xfrm>
          <a:prstGeom prst="rect">
            <a:avLst/>
          </a:prstGeom>
          <a:noFill/>
          <a:ln>
            <a:noFill/>
          </a:ln>
        </p:spPr>
      </p:pic>
    </p:spTree>
    <p:extLst>
      <p:ext uri="{BB962C8B-B14F-4D97-AF65-F5344CB8AC3E}">
        <p14:creationId xmlns:p14="http://schemas.microsoft.com/office/powerpoint/2010/main" val="27256820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minnick.MOUNTCALVARY\Pictures\2017-05-31\16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2514600"/>
            <a:ext cx="13614400" cy="1063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345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Image result for Yadin at Hazo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9761" y="1568245"/>
            <a:ext cx="4029075" cy="5000625"/>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Yigael Yadin at Hazo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381000"/>
            <a:ext cx="4124325" cy="5000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7239000"/>
            <a:ext cx="6324600" cy="1477328"/>
          </a:xfrm>
          <a:prstGeom prst="rect">
            <a:avLst/>
          </a:prstGeom>
          <a:noFill/>
        </p:spPr>
        <p:txBody>
          <a:bodyPr wrap="square" rtlCol="0">
            <a:spAutoFit/>
          </a:bodyPr>
          <a:lstStyle/>
          <a:p>
            <a:r>
              <a:rPr lang="en-US" dirty="0" smtClean="0"/>
              <a:t>The </a:t>
            </a:r>
            <a:r>
              <a:rPr lang="en-US" dirty="0" err="1" smtClean="0"/>
              <a:t>Hazor</a:t>
            </a:r>
            <a:r>
              <a:rPr lang="en-US" dirty="0" smtClean="0"/>
              <a:t> expedition headed by </a:t>
            </a:r>
            <a:r>
              <a:rPr lang="en-US" dirty="0" err="1" smtClean="0">
                <a:hlinkClick r:id="rId6" tooltip="Yigal Yadin"/>
              </a:rPr>
              <a:t>Yigal</a:t>
            </a:r>
            <a:r>
              <a:rPr lang="en-US" dirty="0" smtClean="0">
                <a:hlinkClick r:id="rId6" tooltip="Yigal Yadin"/>
              </a:rPr>
              <a:t> </a:t>
            </a:r>
            <a:r>
              <a:rPr lang="en-US" dirty="0" err="1" smtClean="0">
                <a:hlinkClick r:id="rId6" tooltip="Yigal Yadin"/>
              </a:rPr>
              <a:t>Yadin</a:t>
            </a:r>
            <a:r>
              <a:rPr lang="en-US" dirty="0" smtClean="0"/>
              <a:t> in the mid-1950s was the most important dig undertaken by </a:t>
            </a:r>
            <a:r>
              <a:rPr lang="en-US" dirty="0" smtClean="0">
                <a:hlinkClick r:id="rId7" tooltip="Israel"/>
              </a:rPr>
              <a:t>Israel</a:t>
            </a:r>
            <a:r>
              <a:rPr lang="en-US" dirty="0" smtClean="0"/>
              <a:t> in its early years of statehood. He is here at </a:t>
            </a:r>
            <a:r>
              <a:rPr lang="en-US" dirty="0" err="1" smtClean="0"/>
              <a:t>Hazor</a:t>
            </a:r>
            <a:r>
              <a:rPr lang="en-US" dirty="0" smtClean="0"/>
              <a:t> with </a:t>
            </a:r>
            <a:r>
              <a:rPr lang="en-US" dirty="0" err="1" smtClean="0"/>
              <a:t>Yohanan</a:t>
            </a:r>
            <a:r>
              <a:rPr lang="en-US" dirty="0" smtClean="0"/>
              <a:t> </a:t>
            </a:r>
            <a:r>
              <a:rPr lang="en-US" dirty="0" err="1" smtClean="0"/>
              <a:t>Aharoni</a:t>
            </a:r>
            <a:r>
              <a:rPr lang="en-US" dirty="0" smtClean="0"/>
              <a:t> in Sept., 1956.  He told a friend, </a:t>
            </a:r>
            <a:r>
              <a:rPr lang="en-US" i="1" dirty="0" smtClean="0"/>
              <a:t>I am going to excavate </a:t>
            </a:r>
            <a:r>
              <a:rPr lang="en-US" i="1" dirty="0" err="1" smtClean="0"/>
              <a:t>Hazor</a:t>
            </a:r>
            <a:r>
              <a:rPr lang="en-US" i="1" dirty="0" smtClean="0"/>
              <a:t>. I must know about Joshua. I must know if he really conquered it.</a:t>
            </a:r>
            <a:endParaRPr lang="en-US" dirty="0"/>
          </a:p>
        </p:txBody>
      </p:sp>
    </p:spTree>
    <p:extLst>
      <p:ext uri="{BB962C8B-B14F-4D97-AF65-F5344CB8AC3E}">
        <p14:creationId xmlns:p14="http://schemas.microsoft.com/office/powerpoint/2010/main" val="2177108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mminnick.MOUNTCALVARY\Desktop\Israel\Israel 2006 Personal Trip\Israel May 13 2006 Capernaum and Hazor\DSCN181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447357"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228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minnick.MOUNTCALVARY\Desktop\Israel photos May, 2017\5-22-2017\DSC0146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1858"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8783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minnick.MOUNTCALVARY\Desktop\Israel photos May, 2017\5-22-2017\DSC0148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1858"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766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minnick.MOUNTCALVARY\Desktop\Israel photos May, 2017\5-22-2017\DSC0147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9213" y="-143653"/>
            <a:ext cx="10501313" cy="700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690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6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38200" y="0"/>
            <a:ext cx="10287000" cy="6858000"/>
          </a:xfrm>
          <a:prstGeom prst="rect">
            <a:avLst/>
          </a:prstGeom>
          <a:noFill/>
          <a:ln>
            <a:noFill/>
          </a:ln>
        </p:spPr>
      </p:pic>
    </p:spTree>
    <p:extLst>
      <p:ext uri="{BB962C8B-B14F-4D97-AF65-F5344CB8AC3E}">
        <p14:creationId xmlns:p14="http://schemas.microsoft.com/office/powerpoint/2010/main" val="3065831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mminnick.MOUNTCALVARY\Desktop\Israel\Israel 2006 Personal Trip\Israel May 13 2006 Capernaum and Hazor\DSCN179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26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82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91630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685800"/>
            <a:ext cx="62484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God the Son is “the only begotten from the Father,” “the radiance of His glory and the exact representation of His nature,” Who, </a:t>
            </a:r>
            <a:r>
              <a:rPr lang="en-US" sz="2400" b="1" i="1" dirty="0">
                <a:solidFill>
                  <a:schemeClr val="bg1"/>
                </a:solidFill>
                <a:latin typeface="Aleo Light" charset="0"/>
              </a:rPr>
              <a:t>being the eternal Son of God, became man, and so was, and continues to be, God and man in two distinct natures, and one person, forever</a:t>
            </a:r>
          </a:p>
          <a:p>
            <a:endParaRPr lang="en-US" sz="2400" b="1" dirty="0">
              <a:solidFill>
                <a:schemeClr val="bg1"/>
              </a:solidFill>
              <a:latin typeface="Aleo Light" charset="0"/>
            </a:endParaRPr>
          </a:p>
          <a:p>
            <a:r>
              <a:rPr lang="en-US" sz="2000" b="1" dirty="0" smtClean="0">
                <a:solidFill>
                  <a:schemeClr val="bg1"/>
                </a:solidFill>
                <a:latin typeface="Aleo Light" charset="0"/>
              </a:rPr>
              <a:t>(</a:t>
            </a:r>
            <a:r>
              <a:rPr lang="en-US" sz="2000" i="1" dirty="0">
                <a:solidFill>
                  <a:schemeClr val="bg1"/>
                </a:solidFill>
                <a:latin typeface="Aleo Light" charset="0"/>
              </a:rPr>
              <a:t>Westminster Shorter Catechism</a:t>
            </a:r>
            <a:r>
              <a:rPr lang="en-US" sz="2000" dirty="0">
                <a:solidFill>
                  <a:schemeClr val="bg1"/>
                </a:solidFill>
                <a:latin typeface="Aleo Light" charset="0"/>
              </a:rPr>
              <a:t>, Q. 21)</a:t>
            </a:r>
          </a:p>
        </p:txBody>
      </p:sp>
    </p:spTree>
    <p:extLst>
      <p:ext uri="{BB962C8B-B14F-4D97-AF65-F5344CB8AC3E}">
        <p14:creationId xmlns:p14="http://schemas.microsoft.com/office/powerpoint/2010/main" val="3022743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mminnick.MOUNTCALVARY\Desktop\Israel\Israel 2006 Personal Trip\Israel May 13 2006 Capernaum and Hazor\DSCN18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4577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0613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minnick.MOUNTCALVARY\Desktop\Israel\Israel 2006 Personal Trip\Israel May 13 2006 Capernaum and Hazor\DSCN179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44188"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375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38200" y="1295400"/>
            <a:ext cx="6477000" cy="830997"/>
          </a:xfrm>
          <a:prstGeom prst="rect">
            <a:avLst/>
          </a:prstGeom>
          <a:noFill/>
        </p:spPr>
        <p:txBody>
          <a:bodyPr wrap="square" rtlCol="0">
            <a:spAutoFit/>
          </a:bodyPr>
          <a:lstStyle/>
          <a:p>
            <a:r>
              <a:rPr lang="en-US" sz="3200" dirty="0" smtClean="0">
                <a:solidFill>
                  <a:schemeClr val="bg1"/>
                </a:solidFill>
              </a:rPr>
              <a:t>	       </a:t>
            </a:r>
            <a:r>
              <a:rPr lang="en-US" sz="4800" dirty="0" smtClean="0">
                <a:solidFill>
                  <a:schemeClr val="bg1"/>
                </a:solidFill>
              </a:rPr>
              <a:t>Joshua 1:10-13</a:t>
            </a:r>
            <a:endParaRPr lang="en-US" sz="4800" dirty="0">
              <a:solidFill>
                <a:schemeClr val="bg1"/>
              </a:solidFill>
            </a:endParaRPr>
          </a:p>
        </p:txBody>
      </p:sp>
    </p:spTree>
    <p:extLst>
      <p:ext uri="{BB962C8B-B14F-4D97-AF65-F5344CB8AC3E}">
        <p14:creationId xmlns:p14="http://schemas.microsoft.com/office/powerpoint/2010/main" val="3604279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minnick.MOUNTCALVARY\Desktop\Israel\Israel photos 2008\2008_05_19\IMG_038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9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8422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minnick.MOUNTCALVARY\Desktop\Israel photos May, 2017\5-22-2017\DSC0147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99007" y="0"/>
            <a:ext cx="10743007"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7572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minnick.MOUNTCALVARY\Desktop\Israel photos May, 2017\5-22-2017\DSC0147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800"/>
            <a:ext cx="10743008"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528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minnick.MOUNTCALVARY\Desktop\Israel photos May, 2017\5-22-2017\DSC0148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1858" y="0"/>
            <a:ext cx="10285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8159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 result for Joshua at Hazo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426"/>
            <a:ext cx="9282216" cy="695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029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643467"/>
            <a:ext cx="1870076" cy="278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990601"/>
            <a:ext cx="10406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6000" b="1" dirty="0" smtClean="0">
                <a:solidFill>
                  <a:schemeClr val="bg1"/>
                </a:solidFill>
                <a:latin typeface="Aleo Light" charset="0"/>
                <a:ea typeface="Aleo Light" charset="0"/>
                <a:cs typeface="Aleo Light" charset="0"/>
              </a:rPr>
              <a:t>12</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752600" y="584200"/>
            <a:ext cx="6553200"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700" b="1" dirty="0">
                <a:solidFill>
                  <a:srgbClr val="5C8F6A"/>
                </a:solidFill>
                <a:latin typeface="Aleo Light" charset="0"/>
              </a:rPr>
              <a:t>How many Gods are </a:t>
            </a:r>
            <a:r>
              <a:rPr lang="en-US" sz="2700" b="1" dirty="0" smtClean="0">
                <a:solidFill>
                  <a:srgbClr val="5C8F6A"/>
                </a:solidFill>
                <a:latin typeface="Aleo Light" charset="0"/>
              </a:rPr>
              <a:t>there?</a:t>
            </a:r>
            <a:endParaRPr lang="en-US" sz="2700" b="1" dirty="0">
              <a:solidFill>
                <a:srgbClr val="5C8F6A"/>
              </a:solidFill>
              <a:latin typeface="Aleo Light" charset="0"/>
            </a:endParaRPr>
          </a:p>
          <a:p>
            <a:endParaRPr lang="en-US" altLang="x-none" b="1" dirty="0"/>
          </a:p>
          <a:p>
            <a:r>
              <a:rPr lang="en-US" dirty="0">
                <a:latin typeface="Myriad Pro" charset="0"/>
                <a:ea typeface="Myriad Pro" charset="0"/>
                <a:cs typeface="Myriad Pro" charset="0"/>
              </a:rPr>
              <a:t>The</a:t>
            </a:r>
            <a:r>
              <a:rPr lang="en-US" baseline="30000" dirty="0"/>
              <a:t> </a:t>
            </a:r>
            <a:r>
              <a:rPr lang="en-US" dirty="0">
                <a:latin typeface="Myriad Pro" charset="0"/>
                <a:ea typeface="Myriad Pro" charset="0"/>
                <a:cs typeface="Myriad Pro" charset="0"/>
              </a:rPr>
              <a:t>LORD our God is one LORD (KJV; Deut. 6:4</a:t>
            </a:r>
            <a:r>
              <a:rPr lang="en-US" dirty="0" smtClean="0">
                <a:latin typeface="Myriad Pro" charset="0"/>
                <a:ea typeface="Myriad Pro" charset="0"/>
                <a:cs typeface="Myriad Pro" charset="0"/>
              </a:rPr>
              <a:t>).</a:t>
            </a:r>
            <a:endParaRPr lang="en-US" dirty="0">
              <a:latin typeface="Myriad Pro" charset="0"/>
              <a:ea typeface="Myriad Pro" charset="0"/>
              <a:cs typeface="Myriad Pro" charset="0"/>
            </a:endParaRPr>
          </a:p>
          <a:p>
            <a:endParaRPr lang="en-US" sz="1000" dirty="0" smtClean="0">
              <a:latin typeface="Myriad Pro" charset="0"/>
              <a:ea typeface="Myriad Pro" charset="0"/>
              <a:cs typeface="Myriad Pro" charset="0"/>
            </a:endParaRPr>
          </a:p>
          <a:p>
            <a:r>
              <a:rPr lang="en-US" dirty="0">
                <a:latin typeface="Myriad Pro" charset="0"/>
                <a:ea typeface="Myriad Pro" charset="0"/>
                <a:cs typeface="Myriad Pro" charset="0"/>
              </a:rPr>
              <a:t>“You are My witnesses,” declares the </a:t>
            </a:r>
            <a:r>
              <a:rPr lang="en-US" dirty="0" smtClean="0">
                <a:latin typeface="Myriad Pro" charset="0"/>
                <a:ea typeface="Myriad Pro" charset="0"/>
                <a:cs typeface="Myriad Pro" charset="0"/>
              </a:rPr>
              <a:t>LORD, </a:t>
            </a:r>
            <a:r>
              <a:rPr lang="en-US" dirty="0">
                <a:latin typeface="Myriad Pro" charset="0"/>
                <a:ea typeface="Myriad Pro" charset="0"/>
                <a:cs typeface="Myriad Pro" charset="0"/>
              </a:rPr>
              <a:t>“And My servant whom I have chosen, so that you may know and believe Me and understand that I am He. Before Me there was no God formed, and there will be none after Me. I, even I, am the LORD, and there is no savior besides Me” (NASB; Is. 43:10-11</a:t>
            </a:r>
            <a:r>
              <a:rPr lang="en-US" dirty="0" smtClean="0">
                <a:latin typeface="Myriad Pro" charset="0"/>
                <a:ea typeface="Myriad Pro" charset="0"/>
                <a:cs typeface="Myriad Pro" charset="0"/>
              </a:rPr>
              <a:t>).</a:t>
            </a:r>
          </a:p>
          <a:p>
            <a:endParaRPr lang="en-US" sz="1000" dirty="0">
              <a:latin typeface="Myriad Pro" charset="0"/>
              <a:ea typeface="Myriad Pro" charset="0"/>
              <a:cs typeface="Myriad Pro" charset="0"/>
            </a:endParaRPr>
          </a:p>
          <a:p>
            <a:r>
              <a:rPr lang="en-US" dirty="0">
                <a:latin typeface="Myriad Pro" charset="0"/>
                <a:ea typeface="Myriad Pro" charset="0"/>
                <a:cs typeface="Myriad Pro" charset="0"/>
              </a:rPr>
              <a:t>“Turn to Me and be saved, all the ends of the earth;  </a:t>
            </a:r>
          </a:p>
          <a:p>
            <a:r>
              <a:rPr lang="en-US" dirty="0">
                <a:latin typeface="Myriad Pro" charset="0"/>
                <a:ea typeface="Myriad Pro" charset="0"/>
                <a:cs typeface="Myriad Pro" charset="0"/>
              </a:rPr>
              <a:t>For I am God, and there is no other.  </a:t>
            </a:r>
            <a:r>
              <a:rPr lang="en-US" dirty="0" smtClean="0">
                <a:latin typeface="Myriad Pro" charset="0"/>
                <a:ea typeface="Myriad Pro" charset="0"/>
                <a:cs typeface="Myriad Pro" charset="0"/>
              </a:rPr>
              <a:t>I </a:t>
            </a:r>
            <a:r>
              <a:rPr lang="en-US" dirty="0">
                <a:latin typeface="Myriad Pro" charset="0"/>
                <a:ea typeface="Myriad Pro" charset="0"/>
                <a:cs typeface="Myriad Pro" charset="0"/>
              </a:rPr>
              <a:t>have sworn by Myself, the word has gone forth from My mouth in righteousness and will not turn back, that to Me every knee will bow, every tongue will swear </a:t>
            </a:r>
            <a:r>
              <a:rPr lang="en-US" i="1" dirty="0">
                <a:latin typeface="Myriad Pro" charset="0"/>
                <a:ea typeface="Myriad Pro" charset="0"/>
                <a:cs typeface="Myriad Pro" charset="0"/>
              </a:rPr>
              <a:t>allegiance</a:t>
            </a:r>
            <a:r>
              <a:rPr lang="en-US" dirty="0">
                <a:latin typeface="Myriad Pro" charset="0"/>
                <a:ea typeface="Myriad Pro" charset="0"/>
                <a:cs typeface="Myriad Pro" charset="0"/>
              </a:rPr>
              <a:t>” </a:t>
            </a:r>
            <a:r>
              <a:rPr lang="en-US" dirty="0" smtClean="0">
                <a:latin typeface="Myriad Pro" charset="0"/>
                <a:ea typeface="Myriad Pro" charset="0"/>
                <a:cs typeface="Myriad Pro" charset="0"/>
              </a:rPr>
              <a:t> (</a:t>
            </a:r>
            <a:r>
              <a:rPr lang="en-US" dirty="0">
                <a:latin typeface="Myriad Pro" charset="0"/>
                <a:ea typeface="Myriad Pro" charset="0"/>
                <a:cs typeface="Myriad Pro" charset="0"/>
              </a:rPr>
              <a:t>NASB; Is. 45:22-23). </a:t>
            </a:r>
          </a:p>
          <a:p>
            <a:r>
              <a:rPr lang="en-US" dirty="0">
                <a:latin typeface="Myriad Pro" charset="0"/>
                <a:ea typeface="Myriad Pro" charset="0"/>
                <a:cs typeface="Myriad Pro" charset="0"/>
              </a:rPr>
              <a:t>  </a:t>
            </a:r>
          </a:p>
        </p:txBody>
      </p:sp>
    </p:spTree>
    <p:extLst>
      <p:ext uri="{BB962C8B-B14F-4D97-AF65-F5344CB8AC3E}">
        <p14:creationId xmlns:p14="http://schemas.microsoft.com/office/powerpoint/2010/main" val="3809516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91630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685800"/>
            <a:ext cx="6248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i="1" dirty="0">
                <a:solidFill>
                  <a:schemeClr val="bg1"/>
                </a:solidFill>
                <a:latin typeface="Aleo Light" charset="0"/>
              </a:rPr>
              <a:t>We all believe with the heart, and confess with the mouth</a:t>
            </a:r>
            <a:r>
              <a:rPr lang="en-US" sz="2400" b="1" dirty="0">
                <a:solidFill>
                  <a:schemeClr val="bg1"/>
                </a:solidFill>
                <a:latin typeface="Aleo Light" charset="0"/>
              </a:rPr>
              <a:t>, that there is only one </a:t>
            </a:r>
          </a:p>
          <a:p>
            <a:r>
              <a:rPr lang="en-US" sz="2400" b="1" dirty="0">
                <a:solidFill>
                  <a:schemeClr val="bg1"/>
                </a:solidFill>
                <a:latin typeface="Aleo Light" charset="0"/>
              </a:rPr>
              <a:t>living and true God</a:t>
            </a:r>
            <a:r>
              <a:rPr lang="en-US" sz="2400" dirty="0">
                <a:solidFill>
                  <a:schemeClr val="bg1"/>
                </a:solidFill>
                <a:latin typeface="Aleo Light" charset="0"/>
              </a:rPr>
              <a:t>.  </a:t>
            </a:r>
            <a:r>
              <a:rPr lang="en-US" sz="2400" i="1" dirty="0">
                <a:solidFill>
                  <a:schemeClr val="bg1"/>
                </a:solidFill>
                <a:latin typeface="Aleo Light" charset="0"/>
              </a:rPr>
              <a:t>And we detest the </a:t>
            </a:r>
          </a:p>
          <a:p>
            <a:r>
              <a:rPr lang="en-US" sz="2400" i="1" dirty="0">
                <a:solidFill>
                  <a:schemeClr val="bg1"/>
                </a:solidFill>
                <a:latin typeface="Aleo Light" charset="0"/>
              </a:rPr>
              <a:t>multitude of gods, because it is expressly </a:t>
            </a:r>
          </a:p>
          <a:p>
            <a:r>
              <a:rPr lang="en-US" sz="2400" i="1" dirty="0">
                <a:solidFill>
                  <a:schemeClr val="bg1"/>
                </a:solidFill>
                <a:latin typeface="Aleo Light" charset="0"/>
              </a:rPr>
              <a:t>written, </a:t>
            </a:r>
            <a:r>
              <a:rPr lang="en-US" sz="2200" dirty="0">
                <a:solidFill>
                  <a:schemeClr val="bg1"/>
                </a:solidFill>
                <a:latin typeface="Aleo Light" charset="0"/>
              </a:rPr>
              <a:t>“The LORD our God is one LORD” </a:t>
            </a:r>
          </a:p>
          <a:p>
            <a:r>
              <a:rPr lang="en-US" sz="2000" dirty="0">
                <a:solidFill>
                  <a:schemeClr val="bg1"/>
                </a:solidFill>
                <a:latin typeface="Aleo Light" charset="0"/>
              </a:rPr>
              <a:t>(KJV; Deut. 6:4), </a:t>
            </a:r>
            <a:r>
              <a:rPr lang="en-US" sz="2200" dirty="0">
                <a:solidFill>
                  <a:schemeClr val="bg1"/>
                </a:solidFill>
                <a:latin typeface="Aleo Light" charset="0"/>
              </a:rPr>
              <a:t>and, “There is no other God besides Me” </a:t>
            </a:r>
            <a:r>
              <a:rPr lang="en-US" sz="2000" dirty="0">
                <a:solidFill>
                  <a:schemeClr val="bg1"/>
                </a:solidFill>
                <a:latin typeface="Aleo Light" charset="0"/>
              </a:rPr>
              <a:t>(NASB; Is. 45:21).</a:t>
            </a:r>
          </a:p>
          <a:p>
            <a:r>
              <a:rPr lang="en-US" sz="2400" b="1" dirty="0" smtClean="0">
                <a:solidFill>
                  <a:schemeClr val="bg1"/>
                </a:solidFill>
                <a:latin typeface="Aleo Light" charset="0"/>
              </a:rPr>
              <a:t>  </a:t>
            </a:r>
            <a:endParaRPr lang="en-US" sz="2400" b="1" dirty="0">
              <a:solidFill>
                <a:schemeClr val="bg1"/>
              </a:solidFill>
              <a:latin typeface="Aleo Light" charset="0"/>
            </a:endParaRPr>
          </a:p>
          <a:p>
            <a:r>
              <a:rPr lang="en-US" sz="2000" dirty="0" smtClean="0">
                <a:solidFill>
                  <a:schemeClr val="bg1"/>
                </a:solidFill>
                <a:latin typeface="Aleo Light" charset="0"/>
              </a:rPr>
              <a:t>(</a:t>
            </a:r>
            <a:r>
              <a:rPr lang="en-US" sz="2000" i="1" dirty="0">
                <a:solidFill>
                  <a:schemeClr val="bg1"/>
                </a:solidFill>
                <a:latin typeface="Aleo Light" charset="0"/>
              </a:rPr>
              <a:t>Belgic Confession </a:t>
            </a:r>
            <a:r>
              <a:rPr lang="en-US" sz="2000" dirty="0">
                <a:solidFill>
                  <a:schemeClr val="bg1"/>
                </a:solidFill>
                <a:latin typeface="Aleo Light" charset="0"/>
              </a:rPr>
              <a:t>(1561) Article 1;  </a:t>
            </a:r>
            <a:r>
              <a:rPr lang="en-US" sz="2000" i="1" dirty="0">
                <a:solidFill>
                  <a:schemeClr val="bg1"/>
                </a:solidFill>
                <a:latin typeface="Aleo Light" charset="0"/>
              </a:rPr>
              <a:t>Second Helvetic </a:t>
            </a:r>
          </a:p>
          <a:p>
            <a:r>
              <a:rPr lang="en-US" sz="2000" i="1" dirty="0">
                <a:solidFill>
                  <a:schemeClr val="bg1"/>
                </a:solidFill>
                <a:latin typeface="Aleo Light" charset="0"/>
              </a:rPr>
              <a:t>Confession</a:t>
            </a:r>
            <a:r>
              <a:rPr lang="en-US" sz="2000" dirty="0">
                <a:solidFill>
                  <a:schemeClr val="bg1"/>
                </a:solidFill>
                <a:latin typeface="Aleo Light" charset="0"/>
              </a:rPr>
              <a:t> III. 2. (1566))</a:t>
            </a:r>
          </a:p>
        </p:txBody>
      </p:sp>
    </p:spTree>
    <p:extLst>
      <p:ext uri="{BB962C8B-B14F-4D97-AF65-F5344CB8AC3E}">
        <p14:creationId xmlns:p14="http://schemas.microsoft.com/office/powerpoint/2010/main" val="403220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643467"/>
            <a:ext cx="1870076" cy="278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990601"/>
            <a:ext cx="10406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6000" b="1" dirty="0" smtClean="0">
                <a:solidFill>
                  <a:schemeClr val="bg1"/>
                </a:solidFill>
                <a:latin typeface="Aleo Light" charset="0"/>
                <a:ea typeface="Aleo Light" charset="0"/>
                <a:cs typeface="Aleo Light" charset="0"/>
              </a:rPr>
              <a:t>16</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752600" y="643467"/>
            <a:ext cx="6553200" cy="457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700" b="1" dirty="0">
                <a:solidFill>
                  <a:srgbClr val="5C8F6A"/>
                </a:solidFill>
                <a:latin typeface="Aleo Light" charset="0"/>
              </a:rPr>
              <a:t>Who is God the </a:t>
            </a:r>
            <a:r>
              <a:rPr lang="en-US" sz="2700" b="1" dirty="0" smtClean="0">
                <a:solidFill>
                  <a:srgbClr val="5C8F6A"/>
                </a:solidFill>
                <a:latin typeface="Aleo Light" charset="0"/>
              </a:rPr>
              <a:t>Holy Spirit?</a:t>
            </a:r>
            <a:endParaRPr lang="en-US" sz="2700" b="1" dirty="0">
              <a:solidFill>
                <a:srgbClr val="5C8F6A"/>
              </a:solidFill>
              <a:latin typeface="Aleo Light" charset="0"/>
            </a:endParaRPr>
          </a:p>
          <a:p>
            <a:endParaRPr lang="en-US" altLang="x-none" b="1" dirty="0"/>
          </a:p>
          <a:p>
            <a:r>
              <a:rPr lang="en-US" altLang="x-none" dirty="0">
                <a:solidFill>
                  <a:schemeClr val="tx1"/>
                </a:solidFill>
                <a:latin typeface="Myriad Pro"/>
              </a:rPr>
              <a:t>How much more will the blood of Christ, who through </a:t>
            </a:r>
            <a:endParaRPr lang="en-US" altLang="x-none" dirty="0" smtClean="0">
              <a:solidFill>
                <a:schemeClr val="tx1"/>
              </a:solidFill>
              <a:latin typeface="Myriad Pro"/>
            </a:endParaRPr>
          </a:p>
          <a:p>
            <a:r>
              <a:rPr lang="en-US" altLang="x-none" u="sng" dirty="0" smtClean="0">
                <a:solidFill>
                  <a:schemeClr val="tx1"/>
                </a:solidFill>
                <a:latin typeface="Myriad Pro"/>
              </a:rPr>
              <a:t>the </a:t>
            </a:r>
            <a:r>
              <a:rPr lang="en-US" altLang="x-none" u="sng" dirty="0">
                <a:solidFill>
                  <a:schemeClr val="tx1"/>
                </a:solidFill>
                <a:latin typeface="Myriad Pro"/>
              </a:rPr>
              <a:t>eternal Spirit </a:t>
            </a:r>
            <a:r>
              <a:rPr lang="en-US" altLang="x-none" dirty="0">
                <a:solidFill>
                  <a:schemeClr val="tx1"/>
                </a:solidFill>
                <a:latin typeface="Myriad Pro"/>
              </a:rPr>
              <a:t>offered Himself without blemish to God</a:t>
            </a:r>
            <a:r>
              <a:rPr lang="en-US" altLang="x-none" dirty="0" smtClean="0">
                <a:solidFill>
                  <a:schemeClr val="tx1"/>
                </a:solidFill>
                <a:latin typeface="Myriad Pro"/>
              </a:rPr>
              <a:t>,</a:t>
            </a:r>
          </a:p>
          <a:p>
            <a:r>
              <a:rPr lang="en-US" altLang="x-none" dirty="0" smtClean="0">
                <a:solidFill>
                  <a:schemeClr val="tx1"/>
                </a:solidFill>
                <a:latin typeface="Myriad Pro"/>
              </a:rPr>
              <a:t>cleanse </a:t>
            </a:r>
            <a:r>
              <a:rPr lang="en-US" altLang="x-none" dirty="0">
                <a:solidFill>
                  <a:schemeClr val="tx1"/>
                </a:solidFill>
                <a:latin typeface="Myriad Pro"/>
              </a:rPr>
              <a:t>your conscience from dead works to serve the </a:t>
            </a:r>
            <a:endParaRPr lang="en-US" altLang="x-none" dirty="0" smtClean="0">
              <a:solidFill>
                <a:schemeClr val="tx1"/>
              </a:solidFill>
              <a:latin typeface="Myriad Pro"/>
            </a:endParaRPr>
          </a:p>
          <a:p>
            <a:r>
              <a:rPr lang="en-US" altLang="x-none" dirty="0" smtClean="0">
                <a:solidFill>
                  <a:schemeClr val="tx1"/>
                </a:solidFill>
                <a:latin typeface="Myriad Pro"/>
              </a:rPr>
              <a:t>living </a:t>
            </a:r>
            <a:r>
              <a:rPr lang="en-US" altLang="x-none" dirty="0">
                <a:solidFill>
                  <a:schemeClr val="tx1"/>
                </a:solidFill>
                <a:latin typeface="Myriad Pro"/>
              </a:rPr>
              <a:t>God (NASB; Heb. 9:14)?</a:t>
            </a:r>
          </a:p>
          <a:p>
            <a:endParaRPr lang="en-US" altLang="x-none" sz="1000" dirty="0"/>
          </a:p>
          <a:p>
            <a:r>
              <a:rPr lang="en-US" dirty="0">
                <a:latin typeface="Myriad Pro" charset="0"/>
                <a:ea typeface="Myriad Pro" charset="0"/>
                <a:cs typeface="Myriad Pro" charset="0"/>
              </a:rPr>
              <a:t>When the Helper comes, </a:t>
            </a:r>
            <a:r>
              <a:rPr lang="en-US" u="sng" dirty="0">
                <a:latin typeface="Myriad Pro" charset="0"/>
                <a:ea typeface="Myriad Pro" charset="0"/>
                <a:cs typeface="Myriad Pro" charset="0"/>
              </a:rPr>
              <a:t>whom I will send to you</a:t>
            </a:r>
            <a:r>
              <a:rPr lang="en-US" dirty="0">
                <a:latin typeface="Myriad Pro" charset="0"/>
                <a:ea typeface="Myriad Pro" charset="0"/>
                <a:cs typeface="Myriad Pro" charset="0"/>
              </a:rPr>
              <a:t> </a:t>
            </a:r>
            <a:r>
              <a:rPr lang="en-US" dirty="0" smtClean="0">
                <a:latin typeface="Myriad Pro" charset="0"/>
                <a:ea typeface="Myriad Pro" charset="0"/>
                <a:cs typeface="Myriad Pro" charset="0"/>
              </a:rPr>
              <a:t>from</a:t>
            </a:r>
          </a:p>
          <a:p>
            <a:r>
              <a:rPr lang="en-US" dirty="0" smtClean="0">
                <a:latin typeface="Myriad Pro" charset="0"/>
                <a:ea typeface="Myriad Pro" charset="0"/>
                <a:cs typeface="Myriad Pro" charset="0"/>
              </a:rPr>
              <a:t>the </a:t>
            </a:r>
            <a:r>
              <a:rPr lang="en-US" dirty="0">
                <a:latin typeface="Myriad Pro" charset="0"/>
                <a:ea typeface="Myriad Pro" charset="0"/>
                <a:cs typeface="Myriad Pro" charset="0"/>
              </a:rPr>
              <a:t>Father </a:t>
            </a:r>
            <a:r>
              <a:rPr lang="en-US" b="1" dirty="0">
                <a:latin typeface="Myriad Pro" charset="0"/>
                <a:ea typeface="Myriad Pro" charset="0"/>
                <a:cs typeface="Myriad Pro" charset="0"/>
              </a:rPr>
              <a:t>[see John 14:26]</a:t>
            </a:r>
            <a:r>
              <a:rPr lang="en-US" dirty="0">
                <a:latin typeface="Myriad Pro" charset="0"/>
                <a:ea typeface="Myriad Pro" charset="0"/>
                <a:cs typeface="Myriad Pro" charset="0"/>
              </a:rPr>
              <a:t>, </a:t>
            </a:r>
            <a:r>
              <a:rPr lang="en-US" i="1" dirty="0">
                <a:latin typeface="Myriad Pro" charset="0"/>
                <a:ea typeface="Myriad Pro" charset="0"/>
                <a:cs typeface="Myriad Pro" charset="0"/>
              </a:rPr>
              <a:t>that is </a:t>
            </a:r>
            <a:r>
              <a:rPr lang="en-US" dirty="0">
                <a:latin typeface="Myriad Pro" charset="0"/>
                <a:ea typeface="Myriad Pro" charset="0"/>
                <a:cs typeface="Myriad Pro" charset="0"/>
              </a:rPr>
              <a:t>the Spirit of </a:t>
            </a:r>
            <a:r>
              <a:rPr lang="en-US" dirty="0" smtClean="0">
                <a:latin typeface="Myriad Pro" charset="0"/>
                <a:ea typeface="Myriad Pro" charset="0"/>
                <a:cs typeface="Myriad Pro" charset="0"/>
              </a:rPr>
              <a:t>truth</a:t>
            </a:r>
          </a:p>
          <a:p>
            <a:r>
              <a:rPr lang="en-US" u="sng" dirty="0" smtClean="0">
                <a:latin typeface="Myriad Pro" charset="0"/>
                <a:ea typeface="Myriad Pro" charset="0"/>
                <a:cs typeface="Myriad Pro" charset="0"/>
              </a:rPr>
              <a:t>who </a:t>
            </a:r>
            <a:r>
              <a:rPr lang="en-US" u="sng" dirty="0">
                <a:latin typeface="Myriad Pro" charset="0"/>
                <a:ea typeface="Myriad Pro" charset="0"/>
                <a:cs typeface="Myriad Pro" charset="0"/>
              </a:rPr>
              <a:t>proceeds from the Father</a:t>
            </a:r>
            <a:r>
              <a:rPr lang="en-US" dirty="0">
                <a:latin typeface="Myriad Pro" charset="0"/>
                <a:ea typeface="Myriad Pro" charset="0"/>
                <a:cs typeface="Myriad Pro" charset="0"/>
              </a:rPr>
              <a:t>, He will testify about Me </a:t>
            </a:r>
            <a:endParaRPr lang="en-US" dirty="0" smtClean="0">
              <a:latin typeface="Myriad Pro" charset="0"/>
              <a:ea typeface="Myriad Pro" charset="0"/>
              <a:cs typeface="Myriad Pro" charset="0"/>
            </a:endParaRPr>
          </a:p>
          <a:p>
            <a:r>
              <a:rPr lang="en-US" dirty="0" smtClean="0">
                <a:latin typeface="Myriad Pro" charset="0"/>
                <a:ea typeface="Myriad Pro" charset="0"/>
                <a:cs typeface="Myriad Pro" charset="0"/>
              </a:rPr>
              <a:t>(</a:t>
            </a:r>
            <a:r>
              <a:rPr lang="en-US" dirty="0">
                <a:latin typeface="Myriad Pro" charset="0"/>
                <a:ea typeface="Myriad Pro" charset="0"/>
                <a:cs typeface="Myriad Pro" charset="0"/>
              </a:rPr>
              <a:t>NASB John 15:26).  </a:t>
            </a:r>
          </a:p>
          <a:p>
            <a:endParaRPr lang="en-US" sz="1000" dirty="0">
              <a:latin typeface="Myriad Pro" charset="0"/>
              <a:ea typeface="Myriad Pro" charset="0"/>
              <a:cs typeface="Myriad Pro" charset="0"/>
            </a:endParaRPr>
          </a:p>
          <a:p>
            <a:r>
              <a:rPr lang="en-US" dirty="0">
                <a:latin typeface="Myriad Pro" charset="0"/>
                <a:ea typeface="Myriad Pro" charset="0"/>
                <a:cs typeface="Myriad Pro" charset="0"/>
              </a:rPr>
              <a:t>. . . baptizing them in the name of the Father and the </a:t>
            </a:r>
            <a:r>
              <a:rPr lang="en-US" dirty="0" smtClean="0">
                <a:latin typeface="Myriad Pro" charset="0"/>
                <a:ea typeface="Myriad Pro" charset="0"/>
                <a:cs typeface="Myriad Pro" charset="0"/>
              </a:rPr>
              <a:t>Son</a:t>
            </a:r>
          </a:p>
          <a:p>
            <a:r>
              <a:rPr lang="en-US" dirty="0" smtClean="0">
                <a:latin typeface="Myriad Pro" charset="0"/>
                <a:ea typeface="Myriad Pro" charset="0"/>
                <a:cs typeface="Myriad Pro" charset="0"/>
              </a:rPr>
              <a:t>and </a:t>
            </a:r>
            <a:r>
              <a:rPr lang="en-US" dirty="0">
                <a:latin typeface="Myriad Pro" charset="0"/>
                <a:ea typeface="Myriad Pro" charset="0"/>
                <a:cs typeface="Myriad Pro" charset="0"/>
              </a:rPr>
              <a:t>the Holy Spirit (NASB; Matt. 28:19). </a:t>
            </a:r>
          </a:p>
          <a:p>
            <a:endParaRPr lang="en-US" sz="1000" dirty="0">
              <a:latin typeface="Myriad Pro" charset="0"/>
              <a:ea typeface="Myriad Pro" charset="0"/>
              <a:cs typeface="Myriad Pro" charset="0"/>
            </a:endParaRPr>
          </a:p>
          <a:p>
            <a:r>
              <a:rPr lang="en-US" dirty="0">
                <a:latin typeface="Myriad Pro" charset="0"/>
                <a:ea typeface="Myriad Pro" charset="0"/>
                <a:cs typeface="Myriad Pro" charset="0"/>
              </a:rPr>
              <a:t>John 14:16; Rom. 8:15-17</a:t>
            </a:r>
          </a:p>
          <a:p>
            <a:r>
              <a:rPr lang="en-US" dirty="0" smtClean="0">
                <a:latin typeface="Myriad Pro" charset="0"/>
                <a:ea typeface="Myriad Pro" charset="0"/>
                <a:cs typeface="Myriad Pro" charset="0"/>
              </a:rPr>
              <a:t>  </a:t>
            </a:r>
            <a:endParaRPr lang="en-US" dirty="0">
              <a:latin typeface="Myriad Pro" charset="0"/>
              <a:ea typeface="Myriad Pro" charset="0"/>
              <a:cs typeface="Myriad Pro" charset="0"/>
            </a:endParaRPr>
          </a:p>
        </p:txBody>
      </p:sp>
    </p:spTree>
    <p:extLst>
      <p:ext uri="{BB962C8B-B14F-4D97-AF65-F5344CB8AC3E}">
        <p14:creationId xmlns:p14="http://schemas.microsoft.com/office/powerpoint/2010/main" val="359469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91630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57200" y="685800"/>
            <a:ext cx="62484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God the Holy Spirit is the eternal Spirit proceeding from the Father, sent by the Father and the Son, but </a:t>
            </a:r>
            <a:r>
              <a:rPr lang="en-US" sz="2400" b="1" i="1" dirty="0">
                <a:solidFill>
                  <a:schemeClr val="bg1"/>
                </a:solidFill>
                <a:latin typeface="Aleo Light" charset="0"/>
              </a:rPr>
              <a:t>of one and the same essence, majesty and glory </a:t>
            </a:r>
            <a:r>
              <a:rPr lang="en-US" sz="2400" b="1" dirty="0">
                <a:solidFill>
                  <a:schemeClr val="bg1"/>
                </a:solidFill>
                <a:latin typeface="Aleo Light" charset="0"/>
              </a:rPr>
              <a:t>with both;</a:t>
            </a:r>
            <a:r>
              <a:rPr lang="en-US" sz="2400" b="1" i="1" dirty="0">
                <a:solidFill>
                  <a:schemeClr val="bg1"/>
                </a:solidFill>
                <a:latin typeface="Aleo Light" charset="0"/>
              </a:rPr>
              <a:t> </a:t>
            </a:r>
            <a:r>
              <a:rPr lang="en-US" sz="2400" dirty="0">
                <a:solidFill>
                  <a:schemeClr val="bg1"/>
                </a:solidFill>
                <a:latin typeface="Aleo Light" charset="0"/>
              </a:rPr>
              <a:t>and</a:t>
            </a:r>
            <a:r>
              <a:rPr lang="en-US" sz="2400" b="1" dirty="0">
                <a:solidFill>
                  <a:schemeClr val="bg1"/>
                </a:solidFill>
                <a:latin typeface="Aleo Light" charset="0"/>
              </a:rPr>
              <a:t> </a:t>
            </a:r>
            <a:r>
              <a:rPr lang="en-US" sz="2400" i="1" dirty="0">
                <a:solidFill>
                  <a:schemeClr val="bg1"/>
                </a:solidFill>
                <a:latin typeface="Aleo Light" charset="0"/>
              </a:rPr>
              <a:t>given me, to make me</a:t>
            </a:r>
            <a:r>
              <a:rPr lang="en-US" sz="2400" dirty="0">
                <a:solidFill>
                  <a:schemeClr val="bg1"/>
                </a:solidFill>
                <a:latin typeface="Aleo Light" charset="0"/>
              </a:rPr>
              <a:t> </a:t>
            </a:r>
            <a:r>
              <a:rPr lang="en-US" sz="2400" i="1" dirty="0">
                <a:solidFill>
                  <a:schemeClr val="bg1"/>
                </a:solidFill>
                <a:latin typeface="Aleo Light" charset="0"/>
              </a:rPr>
              <a:t>by a true faith, partaker of Christ and all His benefits, that He may comfort me and abide with me forever.</a:t>
            </a:r>
          </a:p>
          <a:p>
            <a:endParaRPr lang="en-US" b="1" i="1" dirty="0">
              <a:solidFill>
                <a:schemeClr val="bg1"/>
              </a:solidFill>
              <a:latin typeface="Aleo Light" charset="0"/>
            </a:endParaRPr>
          </a:p>
          <a:p>
            <a:r>
              <a:rPr lang="en-US" sz="2000" dirty="0">
                <a:solidFill>
                  <a:schemeClr val="bg1"/>
                </a:solidFill>
                <a:latin typeface="Aleo Light" charset="0"/>
              </a:rPr>
              <a:t>(</a:t>
            </a:r>
            <a:r>
              <a:rPr lang="en-US" sz="2000" i="1" dirty="0">
                <a:solidFill>
                  <a:schemeClr val="bg1"/>
                </a:solidFill>
                <a:latin typeface="Aleo Light" charset="0"/>
              </a:rPr>
              <a:t>Belgic Confession </a:t>
            </a:r>
            <a:r>
              <a:rPr lang="en-US" sz="2000" dirty="0">
                <a:solidFill>
                  <a:schemeClr val="bg1"/>
                </a:solidFill>
                <a:latin typeface="Aleo Light" charset="0"/>
              </a:rPr>
              <a:t>(1561), Article 11; </a:t>
            </a:r>
            <a:r>
              <a:rPr lang="en-US" sz="2000" i="1" dirty="0">
                <a:solidFill>
                  <a:schemeClr val="bg1"/>
                </a:solidFill>
                <a:latin typeface="Aleo Light" charset="0"/>
              </a:rPr>
              <a:t>Heidelberg Catechism </a:t>
            </a:r>
            <a:r>
              <a:rPr lang="en-US" sz="2000" dirty="0">
                <a:solidFill>
                  <a:schemeClr val="bg1"/>
                </a:solidFill>
                <a:latin typeface="Aleo Light" charset="0"/>
              </a:rPr>
              <a:t>(1563), Q. 53)</a:t>
            </a:r>
            <a:r>
              <a:rPr lang="en-US" sz="2400" b="1" i="1" dirty="0">
                <a:solidFill>
                  <a:schemeClr val="bg1"/>
                </a:solidFill>
                <a:latin typeface="Aleo Light" charset="0"/>
              </a:rPr>
              <a:t> </a:t>
            </a:r>
            <a:endParaRPr lang="en-US" sz="2000" dirty="0">
              <a:solidFill>
                <a:schemeClr val="bg1"/>
              </a:solidFill>
              <a:latin typeface="Aleo Light" charset="0"/>
            </a:endParaRPr>
          </a:p>
        </p:txBody>
      </p:sp>
    </p:spTree>
    <p:extLst>
      <p:ext uri="{BB962C8B-B14F-4D97-AF65-F5344CB8AC3E}">
        <p14:creationId xmlns:p14="http://schemas.microsoft.com/office/powerpoint/2010/main" val="1703207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mminnick.MOUNTCALVARY\Pictures\2017-06-14\00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809625" y="-1343025"/>
            <a:ext cx="7600950" cy="1013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807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 y="-228600"/>
            <a:ext cx="96520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6658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1056</Words>
  <Application>Microsoft Office PowerPoint</Application>
  <PresentationFormat>On-screen Show (4:3)</PresentationFormat>
  <Paragraphs>94</Paragraphs>
  <Slides>59</Slides>
  <Notes>1</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Mark Minnick</dc:creator>
  <cp:lastModifiedBy>Sound1</cp:lastModifiedBy>
  <cp:revision>25</cp:revision>
  <dcterms:created xsi:type="dcterms:W3CDTF">2017-06-14T13:25:00Z</dcterms:created>
  <dcterms:modified xsi:type="dcterms:W3CDTF">2017-06-15T00:41:46Z</dcterms:modified>
</cp:coreProperties>
</file>