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77" r:id="rId2"/>
    <p:sldId id="278" r:id="rId3"/>
    <p:sldId id="258" r:id="rId4"/>
    <p:sldId id="293" r:id="rId5"/>
    <p:sldId id="294" r:id="rId6"/>
    <p:sldId id="297" r:id="rId7"/>
    <p:sldId id="256" r:id="rId8"/>
    <p:sldId id="257" r:id="rId9"/>
    <p:sldId id="260" r:id="rId10"/>
    <p:sldId id="261" r:id="rId11"/>
    <p:sldId id="274" r:id="rId12"/>
    <p:sldId id="298" r:id="rId13"/>
    <p:sldId id="279" r:id="rId14"/>
    <p:sldId id="266" r:id="rId15"/>
    <p:sldId id="290" r:id="rId16"/>
    <p:sldId id="272" r:id="rId17"/>
    <p:sldId id="299" r:id="rId18"/>
    <p:sldId id="262" r:id="rId19"/>
    <p:sldId id="280" r:id="rId20"/>
    <p:sldId id="282" r:id="rId21"/>
    <p:sldId id="283" r:id="rId22"/>
    <p:sldId id="287" r:id="rId23"/>
    <p:sldId id="285" r:id="rId24"/>
    <p:sldId id="286" r:id="rId25"/>
    <p:sldId id="281" r:id="rId26"/>
    <p:sldId id="263" r:id="rId27"/>
    <p:sldId id="271" r:id="rId28"/>
    <p:sldId id="284" r:id="rId29"/>
    <p:sldId id="264" r:id="rId30"/>
    <p:sldId id="320" r:id="rId31"/>
    <p:sldId id="265" r:id="rId32"/>
    <p:sldId id="289" r:id="rId33"/>
    <p:sldId id="305" r:id="rId34"/>
    <p:sldId id="304" r:id="rId35"/>
    <p:sldId id="306" r:id="rId36"/>
    <p:sldId id="307" r:id="rId37"/>
    <p:sldId id="308" r:id="rId38"/>
    <p:sldId id="309" r:id="rId39"/>
    <p:sldId id="310" r:id="rId40"/>
    <p:sldId id="311" r:id="rId41"/>
    <p:sldId id="312" r:id="rId42"/>
    <p:sldId id="313" r:id="rId43"/>
    <p:sldId id="300" r:id="rId44"/>
    <p:sldId id="302" r:id="rId45"/>
    <p:sldId id="288" r:id="rId46"/>
    <p:sldId id="291" r:id="rId47"/>
    <p:sldId id="318" r:id="rId48"/>
    <p:sldId id="315" r:id="rId49"/>
    <p:sldId id="316" r:id="rId50"/>
    <p:sldId id="317" r:id="rId51"/>
    <p:sldId id="319" r:id="rId52"/>
    <p:sldId id="292" r:id="rId53"/>
    <p:sldId id="270" r:id="rId54"/>
    <p:sldId id="321" r:id="rId55"/>
    <p:sldId id="268" r:id="rId56"/>
    <p:sldId id="322" r:id="rId57"/>
    <p:sldId id="267" r:id="rId58"/>
    <p:sldId id="323" r:id="rId59"/>
    <p:sldId id="324" r:id="rId60"/>
    <p:sldId id="25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B774"/>
    <a:srgbClr val="C28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4643"/>
  </p:normalViewPr>
  <p:slideViewPr>
    <p:cSldViewPr snapToGrid="0" snapToObjects="1">
      <p:cViewPr>
        <p:scale>
          <a:sx n="30" d="100"/>
          <a:sy n="30" d="100"/>
        </p:scale>
        <p:origin x="-2630" y="-12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89D659-17A0-BE4C-8B09-E8DBC941FC78}"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7F88E2-E4FA-934A-B9F9-71598EDAA647}" type="slidenum">
              <a:rPr lang="en-US" smtClean="0"/>
              <a:t>‹#›</a:t>
            </a:fld>
            <a:endParaRPr lang="en-US"/>
          </a:p>
        </p:txBody>
      </p:sp>
    </p:spTree>
    <p:extLst>
      <p:ext uri="{BB962C8B-B14F-4D97-AF65-F5344CB8AC3E}">
        <p14:creationId xmlns:p14="http://schemas.microsoft.com/office/powerpoint/2010/main" val="22461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F88E2-E4FA-934A-B9F9-71598EDAA647}" type="slidenum">
              <a:rPr lang="en-US" smtClean="0"/>
              <a:t>9</a:t>
            </a:fld>
            <a:endParaRPr lang="en-US"/>
          </a:p>
        </p:txBody>
      </p:sp>
    </p:spTree>
    <p:extLst>
      <p:ext uri="{BB962C8B-B14F-4D97-AF65-F5344CB8AC3E}">
        <p14:creationId xmlns:p14="http://schemas.microsoft.com/office/powerpoint/2010/main" val="331641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F88E2-E4FA-934A-B9F9-71598EDAA647}" type="slidenum">
              <a:rPr lang="en-US" smtClean="0"/>
              <a:t>10</a:t>
            </a:fld>
            <a:endParaRPr lang="en-US"/>
          </a:p>
        </p:txBody>
      </p:sp>
    </p:spTree>
    <p:extLst>
      <p:ext uri="{BB962C8B-B14F-4D97-AF65-F5344CB8AC3E}">
        <p14:creationId xmlns:p14="http://schemas.microsoft.com/office/powerpoint/2010/main" val="4096542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F88E2-E4FA-934A-B9F9-71598EDAA647}" type="slidenum">
              <a:rPr lang="en-US" smtClean="0"/>
              <a:t>11</a:t>
            </a:fld>
            <a:endParaRPr lang="en-US"/>
          </a:p>
        </p:txBody>
      </p:sp>
    </p:spTree>
    <p:extLst>
      <p:ext uri="{BB962C8B-B14F-4D97-AF65-F5344CB8AC3E}">
        <p14:creationId xmlns:p14="http://schemas.microsoft.com/office/powerpoint/2010/main" val="4096542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F88E2-E4FA-934A-B9F9-71598EDAA647}" type="slidenum">
              <a:rPr lang="en-US" smtClean="0"/>
              <a:t>16</a:t>
            </a:fld>
            <a:endParaRPr lang="en-US"/>
          </a:p>
        </p:txBody>
      </p:sp>
    </p:spTree>
    <p:extLst>
      <p:ext uri="{BB962C8B-B14F-4D97-AF65-F5344CB8AC3E}">
        <p14:creationId xmlns:p14="http://schemas.microsoft.com/office/powerpoint/2010/main" val="307505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F88E2-E4FA-934A-B9F9-71598EDAA647}" type="slidenum">
              <a:rPr lang="en-US" smtClean="0"/>
              <a:t>60</a:t>
            </a:fld>
            <a:endParaRPr lang="en-US"/>
          </a:p>
        </p:txBody>
      </p:sp>
    </p:spTree>
    <p:extLst>
      <p:ext uri="{BB962C8B-B14F-4D97-AF65-F5344CB8AC3E}">
        <p14:creationId xmlns:p14="http://schemas.microsoft.com/office/powerpoint/2010/main" val="300696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C2D95E-25C1-CE4F-889F-2EDC3332B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BE92F78-C37A-5B41-AE97-EE32FAC3B6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9EB9A64-A656-AE40-AE56-7198A04D9C35}"/>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5" name="Footer Placeholder 4">
            <a:extLst>
              <a:ext uri="{FF2B5EF4-FFF2-40B4-BE49-F238E27FC236}">
                <a16:creationId xmlns:a16="http://schemas.microsoft.com/office/drawing/2014/main" xmlns="" id="{4B28CD37-2915-E34C-B5C2-50ABDAB86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16D02B-AC66-7547-A9D5-3FF4D65B8D23}"/>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105787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42B658-D444-7D47-890C-93AF2C3382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D30E37E-99D2-A047-8999-F05EA7B2B8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80D22E-5E70-EE42-AC6A-74DF013F7957}"/>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5" name="Footer Placeholder 4">
            <a:extLst>
              <a:ext uri="{FF2B5EF4-FFF2-40B4-BE49-F238E27FC236}">
                <a16:creationId xmlns:a16="http://schemas.microsoft.com/office/drawing/2014/main" xmlns="" id="{65BDCA30-9D4A-1344-A956-7DB812183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02739F-1391-1240-BBAD-B8C1A9863C2D}"/>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2393335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6E5E6A-351F-C54E-9096-63CF2686D0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D688B97-5B5A-224A-83B5-4D3752FFAD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44C64E1-A2CB-8F4A-9A45-4EDB29A1EBB9}"/>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5" name="Footer Placeholder 4">
            <a:extLst>
              <a:ext uri="{FF2B5EF4-FFF2-40B4-BE49-F238E27FC236}">
                <a16:creationId xmlns:a16="http://schemas.microsoft.com/office/drawing/2014/main" xmlns="" id="{97C5D52A-5CD6-1E4F-BE5F-8BA0AC915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40ADCA9-FEF0-5246-BE91-6906E24CE2FD}"/>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4075357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C84C3-A652-2F48-B90E-E3197903E8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6BA3684-F559-B84A-B6B1-33838E5A02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294AF5-7190-7C40-BA16-1C9ABE8F189F}"/>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5" name="Footer Placeholder 4">
            <a:extLst>
              <a:ext uri="{FF2B5EF4-FFF2-40B4-BE49-F238E27FC236}">
                <a16:creationId xmlns:a16="http://schemas.microsoft.com/office/drawing/2014/main" xmlns="" id="{EA805A70-575E-CA4C-A0F3-7EDED9CC93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1C66D-7953-A949-93BA-E7A31E476830}"/>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323101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B73E-7E26-DA49-8FC7-AF2EBCC8EB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62DC72-8783-C74E-9A4C-D393AB94C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A3AE1C45-39C9-B149-9BD3-C77F44449CCF}"/>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5" name="Footer Placeholder 4">
            <a:extLst>
              <a:ext uri="{FF2B5EF4-FFF2-40B4-BE49-F238E27FC236}">
                <a16:creationId xmlns:a16="http://schemas.microsoft.com/office/drawing/2014/main" xmlns="" id="{B12EDBA8-48BF-C340-8C74-71A0D2D2F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D0122D-4594-B848-899D-156333D9DB2B}"/>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13824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787FC-C2C1-C64D-BF44-27E9488125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4A3927D-ED1A-0D45-BB36-1C7D13FFE3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522C117-899E-9549-9A41-78893C71BE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A150B6B-5292-5B4D-B9F0-2881D5CF8819}"/>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6" name="Footer Placeholder 5">
            <a:extLst>
              <a:ext uri="{FF2B5EF4-FFF2-40B4-BE49-F238E27FC236}">
                <a16:creationId xmlns:a16="http://schemas.microsoft.com/office/drawing/2014/main" xmlns="" id="{AFAD7674-43AC-7043-A15D-C33DF9192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4B2AC7C-B6A9-634E-848F-87F21A2F0232}"/>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693560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53D8A0-8953-C844-BC66-C1D8C92F87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04EC794-0A33-CA42-80BE-682B251D5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F8F2D37-2ABD-B046-AA60-EC9801D11B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2906EF-6A19-4D41-94D2-13D65AAF4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8CEBCCB-487C-D044-8F03-E5D372FF6D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F3FFA0C-9BF8-3A4E-BD11-91B7D812F2AC}"/>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8" name="Footer Placeholder 7">
            <a:extLst>
              <a:ext uri="{FF2B5EF4-FFF2-40B4-BE49-F238E27FC236}">
                <a16:creationId xmlns:a16="http://schemas.microsoft.com/office/drawing/2014/main" xmlns="" id="{0C0CCC24-2D8D-4D4B-8940-DE084CF0D6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578ECDA-5F6C-E747-B590-805C4704FD89}"/>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56724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71DE10-9704-C94D-A28D-9F28845589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7D8969C-3F48-E54B-80DB-4557A67F751C}"/>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4" name="Footer Placeholder 3">
            <a:extLst>
              <a:ext uri="{FF2B5EF4-FFF2-40B4-BE49-F238E27FC236}">
                <a16:creationId xmlns:a16="http://schemas.microsoft.com/office/drawing/2014/main" xmlns="" id="{255B9FB3-C773-2C4A-91F8-DE7E43F818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B3EA888-5EED-4749-AF82-EE11C85686AF}"/>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689858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E4BC68-7D82-0D49-A03A-590809C49B7E}"/>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3" name="Footer Placeholder 2">
            <a:extLst>
              <a:ext uri="{FF2B5EF4-FFF2-40B4-BE49-F238E27FC236}">
                <a16:creationId xmlns:a16="http://schemas.microsoft.com/office/drawing/2014/main" xmlns="" id="{F048A09E-E547-7E46-B684-06F8ED505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D69D565-9A26-CF40-AF3F-6AF44E611899}"/>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426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EB2379-46EC-274D-80D4-FE7929CD73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63260B0-B67B-5C46-8CA2-4D304822CA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11F23E4-97ED-F342-B407-5D462447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1791AB4-7DB5-BC4C-A03F-0E3487F3FC42}"/>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6" name="Footer Placeholder 5">
            <a:extLst>
              <a:ext uri="{FF2B5EF4-FFF2-40B4-BE49-F238E27FC236}">
                <a16:creationId xmlns:a16="http://schemas.microsoft.com/office/drawing/2014/main" xmlns="" id="{BE35BDA4-C988-0D42-9AE7-966F2400E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FB2FAC-EB12-CB40-8D7B-18BD1908F86A}"/>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204323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853A80-05F3-424C-BBF4-3E479392C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675AA35-992B-FC4C-9AC4-777AACEB33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2353268-31C8-124B-B0C8-D602268C2E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538FB06-5B83-E14B-91D9-69C9D7F98311}"/>
              </a:ext>
            </a:extLst>
          </p:cNvPr>
          <p:cNvSpPr>
            <a:spLocks noGrp="1"/>
          </p:cNvSpPr>
          <p:nvPr>
            <p:ph type="dt" sz="half" idx="10"/>
          </p:nvPr>
        </p:nvSpPr>
        <p:spPr/>
        <p:txBody>
          <a:bodyPr/>
          <a:lstStyle/>
          <a:p>
            <a:fld id="{1242280D-A7D5-3F49-9D1F-C3AA6E78222C}" type="datetimeFigureOut">
              <a:rPr lang="en-US" smtClean="0"/>
              <a:t>5/16/2018</a:t>
            </a:fld>
            <a:endParaRPr lang="en-US"/>
          </a:p>
        </p:txBody>
      </p:sp>
      <p:sp>
        <p:nvSpPr>
          <p:cNvPr id="6" name="Footer Placeholder 5">
            <a:extLst>
              <a:ext uri="{FF2B5EF4-FFF2-40B4-BE49-F238E27FC236}">
                <a16:creationId xmlns:a16="http://schemas.microsoft.com/office/drawing/2014/main" xmlns="" id="{840D12EE-863F-314C-90DE-174406749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DF96B53-A14D-5944-A1C5-5FACA7A5E898}"/>
              </a:ext>
            </a:extLst>
          </p:cNvPr>
          <p:cNvSpPr>
            <a:spLocks noGrp="1"/>
          </p:cNvSpPr>
          <p:nvPr>
            <p:ph type="sldNum" sz="quarter" idx="12"/>
          </p:nvPr>
        </p:nvSpPr>
        <p:spPr/>
        <p:txBody>
          <a:bodyPr/>
          <a:lstStyle/>
          <a:p>
            <a:fld id="{590DA498-3692-0946-B7D0-BB5550814040}" type="slidenum">
              <a:rPr lang="en-US" smtClean="0"/>
              <a:t>‹#›</a:t>
            </a:fld>
            <a:endParaRPr lang="en-US"/>
          </a:p>
        </p:txBody>
      </p:sp>
    </p:spTree>
    <p:extLst>
      <p:ext uri="{BB962C8B-B14F-4D97-AF65-F5344CB8AC3E}">
        <p14:creationId xmlns:p14="http://schemas.microsoft.com/office/powerpoint/2010/main" val="56759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B204199-E8E6-8948-8C84-9BC3914B79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CC5C634-F735-8342-9886-E236A8DD68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9A689C-E82F-154F-9939-BFD3F57D4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2280D-A7D5-3F49-9D1F-C3AA6E78222C}" type="datetimeFigureOut">
              <a:rPr lang="en-US" smtClean="0"/>
              <a:t>5/16/2018</a:t>
            </a:fld>
            <a:endParaRPr lang="en-US"/>
          </a:p>
        </p:txBody>
      </p:sp>
      <p:sp>
        <p:nvSpPr>
          <p:cNvPr id="5" name="Footer Placeholder 4">
            <a:extLst>
              <a:ext uri="{FF2B5EF4-FFF2-40B4-BE49-F238E27FC236}">
                <a16:creationId xmlns:a16="http://schemas.microsoft.com/office/drawing/2014/main" xmlns="" id="{CAC67853-15C8-9E41-840D-80A03A3CE2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10D007C-1943-F649-9AEA-7CE0FE2690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DA498-3692-0946-B7D0-BB5550814040}" type="slidenum">
              <a:rPr lang="en-US" smtClean="0"/>
              <a:t>‹#›</a:t>
            </a:fld>
            <a:endParaRPr lang="en-US"/>
          </a:p>
        </p:txBody>
      </p:sp>
    </p:spTree>
    <p:extLst>
      <p:ext uri="{BB962C8B-B14F-4D97-AF65-F5344CB8AC3E}">
        <p14:creationId xmlns:p14="http://schemas.microsoft.com/office/powerpoint/2010/main" val="2754137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38718" y="643467"/>
            <a:ext cx="2493435"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990601"/>
            <a:ext cx="1483733" cy="13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700" b="1" dirty="0">
                <a:solidFill>
                  <a:schemeClr val="bg1"/>
                </a:solidFill>
                <a:latin typeface="Aleo Light" charset="0"/>
                <a:ea typeface="Aleo Light" charset="0"/>
                <a:cs typeface="Aleo Light" charset="0"/>
              </a:rPr>
              <a:t> </a:t>
            </a:r>
            <a:r>
              <a:rPr lang="en-US" altLang="x-none" sz="8000" b="1" dirty="0">
                <a:solidFill>
                  <a:schemeClr val="bg1"/>
                </a:solidFill>
                <a:latin typeface="Aleo Light" charset="0"/>
                <a:ea typeface="Aleo Light" charset="0"/>
                <a:cs typeface="Aleo Light" charset="0"/>
              </a:rPr>
              <a:t>45</a:t>
            </a:r>
          </a:p>
        </p:txBody>
      </p:sp>
      <p:sp>
        <p:nvSpPr>
          <p:cNvPr id="24579" name="Rectangle 7"/>
          <p:cNvSpPr>
            <a:spLocks noChangeArrowheads="1"/>
          </p:cNvSpPr>
          <p:nvPr/>
        </p:nvSpPr>
        <p:spPr bwMode="auto">
          <a:xfrm>
            <a:off x="2090058" y="397907"/>
            <a:ext cx="9797143" cy="369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3700" b="1" dirty="0">
                <a:solidFill>
                  <a:srgbClr val="5C8F6A"/>
                </a:solidFill>
                <a:latin typeface="Aleo Light" charset="0"/>
              </a:rPr>
              <a:t>How do we become partakers of Christ’s redemption?</a:t>
            </a:r>
          </a:p>
          <a:p>
            <a:endParaRPr lang="en-US" sz="1100" dirty="0">
              <a:latin typeface="Myriad Pro" charset="0"/>
              <a:ea typeface="Myriad Pro" charset="0"/>
              <a:cs typeface="Myriad Pro" charset="0"/>
            </a:endParaRPr>
          </a:p>
          <a:p>
            <a:r>
              <a:rPr lang="en-US" dirty="0">
                <a:latin typeface="Myriad Pro" charset="0"/>
                <a:ea typeface="Myriad Pro" charset="0"/>
                <a:cs typeface="Myriad Pro" charset="0"/>
              </a:rPr>
              <a:t>He saved us, not on the basis of deeds which we have done in righteousness, but according to His mercy, by the washing of regeneration and renewing by the Holy Spirit, whom He poured out upon us richly through Jesus Christ our Savior </a:t>
            </a:r>
            <a:r>
              <a:rPr lang="en-US" sz="2300" dirty="0">
                <a:latin typeface="Myriad Pro" charset="0"/>
                <a:ea typeface="Myriad Pro" charset="0"/>
                <a:cs typeface="Myriad Pro" charset="0"/>
              </a:rPr>
              <a:t>(NASB; Tit. 3:5-6)</a:t>
            </a:r>
            <a:r>
              <a:rPr lang="en-US" dirty="0">
                <a:latin typeface="Myriad Pro" charset="0"/>
                <a:ea typeface="Myriad Pro" charset="0"/>
                <a:cs typeface="Myriad Pro" charset="0"/>
              </a:rPr>
              <a:t>.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No one can say, “Jesus is Lord,” except by the Holy Spirit </a:t>
            </a:r>
          </a:p>
          <a:p>
            <a:r>
              <a:rPr lang="en-US" sz="2300" dirty="0">
                <a:latin typeface="Myriad Pro" charset="0"/>
                <a:ea typeface="Myriad Pro" charset="0"/>
                <a:cs typeface="Myriad Pro" charset="0"/>
              </a:rPr>
              <a:t>(NASB; I Cor. 12:3)</a:t>
            </a:r>
            <a:r>
              <a:rPr lang="en-US" dirty="0">
                <a:latin typeface="Myriad Pro" charset="0"/>
                <a:ea typeface="Myriad Pro" charset="0"/>
                <a:cs typeface="Myriad Pro" charset="0"/>
              </a:rPr>
              <a:t>.</a:t>
            </a:r>
          </a:p>
          <a:p>
            <a:endParaRPr lang="en-US" dirty="0">
              <a:latin typeface="Myriad Pro" charset="0"/>
            </a:endParaRPr>
          </a:p>
          <a:p>
            <a:endParaRPr lang="en-US" sz="1100" dirty="0">
              <a:latin typeface="Myriad Pro" charset="0"/>
              <a:ea typeface="Myriad Pro" charset="0"/>
              <a:cs typeface="Myriad Pro" charset="0"/>
            </a:endParaRPr>
          </a:p>
        </p:txBody>
      </p:sp>
    </p:spTree>
    <p:extLst>
      <p:ext uri="{BB962C8B-B14F-4D97-AF65-F5344CB8AC3E}">
        <p14:creationId xmlns:p14="http://schemas.microsoft.com/office/powerpoint/2010/main" val="3437422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34988EA-5A82-7C47-87C7-C9F2AFDD7228}"/>
              </a:ext>
            </a:extLst>
          </p:cNvPr>
          <p:cNvPicPr>
            <a:picLocks noChangeAspect="1"/>
          </p:cNvPicPr>
          <p:nvPr/>
        </p:nvPicPr>
        <p:blipFill>
          <a:blip r:embed="rId3"/>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xmlns="" id="{34C72F34-2B58-DF43-8521-D66ED46558F7}"/>
              </a:ext>
            </a:extLst>
          </p:cNvPr>
          <p:cNvCxnSpPr>
            <a:cxnSpLocks/>
          </p:cNvCxnSpPr>
          <p:nvPr/>
        </p:nvCxnSpPr>
        <p:spPr>
          <a:xfrm>
            <a:off x="740779" y="5231753"/>
            <a:ext cx="102435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CF699D7-CDF9-A945-994E-B8B70CBB6C90}"/>
              </a:ext>
            </a:extLst>
          </p:cNvPr>
          <p:cNvSpPr txBox="1"/>
          <p:nvPr/>
        </p:nvSpPr>
        <p:spPr>
          <a:xfrm>
            <a:off x="740779" y="3583498"/>
            <a:ext cx="5954532" cy="1477328"/>
          </a:xfrm>
          <a:prstGeom prst="rect">
            <a:avLst/>
          </a:prstGeom>
          <a:noFill/>
        </p:spPr>
        <p:txBody>
          <a:bodyPr wrap="square" rtlCol="0">
            <a:spAutoFit/>
          </a:bodyPr>
          <a:lstStyle/>
          <a:p>
            <a:r>
              <a:rPr lang="en-US" sz="4500" spc="600" dirty="0" smtClean="0">
                <a:solidFill>
                  <a:srgbClr val="D3B774"/>
                </a:solidFill>
                <a:latin typeface="Aleo Light" panose="020F0302020204030203" pitchFamily="34" charset="77"/>
              </a:rPr>
              <a:t>Congregational Psalm Singing</a:t>
            </a:r>
            <a:endParaRPr lang="en-US" sz="4500" spc="600" dirty="0">
              <a:solidFill>
                <a:srgbClr val="D3B774"/>
              </a:solidFill>
              <a:latin typeface="Aleo Light" panose="020F0302020204030203" pitchFamily="34" charset="77"/>
            </a:endParaRPr>
          </a:p>
        </p:txBody>
      </p:sp>
      <p:sp>
        <p:nvSpPr>
          <p:cNvPr id="6" name="TextBox 5">
            <a:extLst>
              <a:ext uri="{FF2B5EF4-FFF2-40B4-BE49-F238E27FC236}">
                <a16:creationId xmlns:a16="http://schemas.microsoft.com/office/drawing/2014/main" xmlns="" id="{4F4B1050-89D7-6C4C-8D3B-64CFBA2CDD95}"/>
              </a:ext>
            </a:extLst>
          </p:cNvPr>
          <p:cNvSpPr txBox="1"/>
          <p:nvPr/>
        </p:nvSpPr>
        <p:spPr>
          <a:xfrm>
            <a:off x="7326774" y="5441241"/>
            <a:ext cx="3773347" cy="400110"/>
          </a:xfrm>
          <a:prstGeom prst="rect">
            <a:avLst/>
          </a:prstGeom>
          <a:noFill/>
        </p:spPr>
        <p:txBody>
          <a:bodyPr wrap="square" rtlCol="0">
            <a:spAutoFit/>
          </a:bodyPr>
          <a:lstStyle/>
          <a:p>
            <a:pPr algn="r"/>
            <a:r>
              <a:rPr lang="en-US" sz="2000" b="1" spc="740" dirty="0" smtClean="0">
                <a:solidFill>
                  <a:schemeClr val="bg1"/>
                </a:solidFill>
                <a:latin typeface="Calibri" panose="020F0502020204030204" pitchFamily="34" charset="0"/>
                <a:cs typeface="Calibri" panose="020F0502020204030204" pitchFamily="34" charset="0"/>
              </a:rPr>
              <a:t>Wednesday, 7:15 </a:t>
            </a:r>
            <a:endParaRPr lang="en-US" sz="2000" b="1" spc="74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5BA03A81-CD3C-4045-A58D-A54CD9EC851B}"/>
              </a:ext>
            </a:extLst>
          </p:cNvPr>
          <p:cNvSpPr txBox="1"/>
          <p:nvPr/>
        </p:nvSpPr>
        <p:spPr>
          <a:xfrm>
            <a:off x="740779" y="5441241"/>
            <a:ext cx="3773347" cy="400110"/>
          </a:xfrm>
          <a:prstGeom prst="rect">
            <a:avLst/>
          </a:prstGeom>
          <a:noFill/>
        </p:spPr>
        <p:txBody>
          <a:bodyPr wrap="square" rtlCol="0">
            <a:spAutoFit/>
          </a:bodyPr>
          <a:lstStyle/>
          <a:p>
            <a:r>
              <a:rPr lang="en-US" sz="2000" b="1" spc="1000" dirty="0" smtClean="0">
                <a:solidFill>
                  <a:schemeClr val="bg1"/>
                </a:solidFill>
                <a:latin typeface="Calibri" panose="020F0502020204030204" pitchFamily="34" charset="0"/>
                <a:cs typeface="Calibri" panose="020F0502020204030204" pitchFamily="34" charset="0"/>
              </a:rPr>
              <a:t>Dr. Peter Davis</a:t>
            </a:r>
            <a:endParaRPr lang="en-US" sz="2000" b="1" spc="1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17C278D8-9680-7B48-AEE7-4617F1895448}"/>
              </a:ext>
            </a:extLst>
          </p:cNvPr>
          <p:cNvCxnSpPr>
            <a:cxnSpLocks/>
          </p:cNvCxnSpPr>
          <p:nvPr/>
        </p:nvCxnSpPr>
        <p:spPr>
          <a:xfrm>
            <a:off x="740779" y="3460827"/>
            <a:ext cx="102435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35B89CC9-94A1-984C-82AC-B57910171FE4}"/>
              </a:ext>
            </a:extLst>
          </p:cNvPr>
          <p:cNvPicPr>
            <a:picLocks noChangeAspect="1"/>
          </p:cNvPicPr>
          <p:nvPr/>
        </p:nvPicPr>
        <p:blipFill>
          <a:blip r:embed="rId4"/>
          <a:stretch>
            <a:fillRect/>
          </a:stretch>
        </p:blipFill>
        <p:spPr>
          <a:xfrm>
            <a:off x="740779" y="2715857"/>
            <a:ext cx="5054600" cy="622300"/>
          </a:xfrm>
          <a:prstGeom prst="rect">
            <a:avLst/>
          </a:prstGeom>
        </p:spPr>
      </p:pic>
    </p:spTree>
    <p:extLst>
      <p:ext uri="{BB962C8B-B14F-4D97-AF65-F5344CB8AC3E}">
        <p14:creationId xmlns:p14="http://schemas.microsoft.com/office/powerpoint/2010/main" val="35595177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34988EA-5A82-7C47-87C7-C9F2AFDD7228}"/>
              </a:ext>
            </a:extLst>
          </p:cNvPr>
          <p:cNvPicPr>
            <a:picLocks noChangeAspect="1"/>
          </p:cNvPicPr>
          <p:nvPr/>
        </p:nvPicPr>
        <p:blipFill>
          <a:blip r:embed="rId3"/>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xmlns="" id="{34C72F34-2B58-DF43-8521-D66ED46558F7}"/>
              </a:ext>
            </a:extLst>
          </p:cNvPr>
          <p:cNvCxnSpPr>
            <a:cxnSpLocks/>
          </p:cNvCxnSpPr>
          <p:nvPr/>
        </p:nvCxnSpPr>
        <p:spPr>
          <a:xfrm>
            <a:off x="740779" y="5231753"/>
            <a:ext cx="102435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CF699D7-CDF9-A945-994E-B8B70CBB6C90}"/>
              </a:ext>
            </a:extLst>
          </p:cNvPr>
          <p:cNvSpPr txBox="1"/>
          <p:nvPr/>
        </p:nvSpPr>
        <p:spPr>
          <a:xfrm>
            <a:off x="740779" y="3583498"/>
            <a:ext cx="5954532" cy="784830"/>
          </a:xfrm>
          <a:prstGeom prst="rect">
            <a:avLst/>
          </a:prstGeom>
          <a:noFill/>
        </p:spPr>
        <p:txBody>
          <a:bodyPr wrap="square" rtlCol="0">
            <a:spAutoFit/>
          </a:bodyPr>
          <a:lstStyle/>
          <a:p>
            <a:r>
              <a:rPr lang="en-US" sz="4500" spc="600" dirty="0" smtClean="0">
                <a:solidFill>
                  <a:srgbClr val="D3B774"/>
                </a:solidFill>
                <a:latin typeface="Aleo Light" panose="020F0302020204030203" pitchFamily="34" charset="77"/>
              </a:rPr>
              <a:t>???</a:t>
            </a:r>
            <a:endParaRPr lang="en-US" sz="4500" spc="600" dirty="0">
              <a:solidFill>
                <a:srgbClr val="D3B774"/>
              </a:solidFill>
              <a:latin typeface="Aleo Light" panose="020F0302020204030203" pitchFamily="34" charset="77"/>
            </a:endParaRPr>
          </a:p>
        </p:txBody>
      </p:sp>
      <p:sp>
        <p:nvSpPr>
          <p:cNvPr id="6" name="TextBox 5">
            <a:extLst>
              <a:ext uri="{FF2B5EF4-FFF2-40B4-BE49-F238E27FC236}">
                <a16:creationId xmlns:a16="http://schemas.microsoft.com/office/drawing/2014/main" xmlns="" id="{4F4B1050-89D7-6C4C-8D3B-64CFBA2CDD95}"/>
              </a:ext>
            </a:extLst>
          </p:cNvPr>
          <p:cNvSpPr txBox="1"/>
          <p:nvPr/>
        </p:nvSpPr>
        <p:spPr>
          <a:xfrm>
            <a:off x="7326774" y="5441241"/>
            <a:ext cx="3773347" cy="400110"/>
          </a:xfrm>
          <a:prstGeom prst="rect">
            <a:avLst/>
          </a:prstGeom>
          <a:noFill/>
        </p:spPr>
        <p:txBody>
          <a:bodyPr wrap="square" rtlCol="0">
            <a:spAutoFit/>
          </a:bodyPr>
          <a:lstStyle/>
          <a:p>
            <a:pPr algn="r"/>
            <a:r>
              <a:rPr lang="en-US" sz="2000" b="1" spc="740" dirty="0" smtClean="0">
                <a:solidFill>
                  <a:schemeClr val="bg1"/>
                </a:solidFill>
                <a:latin typeface="Calibri" panose="020F0502020204030204" pitchFamily="34" charset="0"/>
                <a:cs typeface="Calibri" panose="020F0502020204030204" pitchFamily="34" charset="0"/>
              </a:rPr>
              <a:t>Thursday, 7:15 </a:t>
            </a:r>
            <a:endParaRPr lang="en-US" sz="2000" b="1" spc="74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xmlns="" id="{5BA03A81-CD3C-4045-A58D-A54CD9EC851B}"/>
              </a:ext>
            </a:extLst>
          </p:cNvPr>
          <p:cNvSpPr txBox="1"/>
          <p:nvPr/>
        </p:nvSpPr>
        <p:spPr>
          <a:xfrm>
            <a:off x="740779" y="5441241"/>
            <a:ext cx="3773347" cy="707886"/>
          </a:xfrm>
          <a:prstGeom prst="rect">
            <a:avLst/>
          </a:prstGeom>
          <a:noFill/>
        </p:spPr>
        <p:txBody>
          <a:bodyPr wrap="square" rtlCol="0">
            <a:spAutoFit/>
          </a:bodyPr>
          <a:lstStyle/>
          <a:p>
            <a:r>
              <a:rPr lang="en-US" sz="2000" b="1" spc="1000" dirty="0" smtClean="0">
                <a:solidFill>
                  <a:schemeClr val="bg1"/>
                </a:solidFill>
                <a:latin typeface="Calibri" panose="020F0502020204030204" pitchFamily="34" charset="0"/>
                <a:cs typeface="Calibri" panose="020F0502020204030204" pitchFamily="34" charset="0"/>
              </a:rPr>
              <a:t>Dr. Ken Casillas</a:t>
            </a:r>
            <a:endParaRPr lang="en-US" sz="2000" b="1" spc="100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17C278D8-9680-7B48-AEE7-4617F1895448}"/>
              </a:ext>
            </a:extLst>
          </p:cNvPr>
          <p:cNvCxnSpPr>
            <a:cxnSpLocks/>
          </p:cNvCxnSpPr>
          <p:nvPr/>
        </p:nvCxnSpPr>
        <p:spPr>
          <a:xfrm>
            <a:off x="740779" y="3460827"/>
            <a:ext cx="102435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35B89CC9-94A1-984C-82AC-B57910171FE4}"/>
              </a:ext>
            </a:extLst>
          </p:cNvPr>
          <p:cNvPicPr>
            <a:picLocks noChangeAspect="1"/>
          </p:cNvPicPr>
          <p:nvPr/>
        </p:nvPicPr>
        <p:blipFill>
          <a:blip r:embed="rId4"/>
          <a:stretch>
            <a:fillRect/>
          </a:stretch>
        </p:blipFill>
        <p:spPr>
          <a:xfrm>
            <a:off x="740779" y="2715857"/>
            <a:ext cx="5054600" cy="622300"/>
          </a:xfrm>
          <a:prstGeom prst="rect">
            <a:avLst/>
          </a:prstGeom>
        </p:spPr>
      </p:pic>
    </p:spTree>
    <p:extLst>
      <p:ext uri="{BB962C8B-B14F-4D97-AF65-F5344CB8AC3E}">
        <p14:creationId xmlns:p14="http://schemas.microsoft.com/office/powerpoint/2010/main" val="887498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age result for Banner of Truth book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95200" cy="697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99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May 14, 2018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 y="-1007707"/>
            <a:ext cx="12447037" cy="9335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2880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637"/>
            <a:ext cx="12192000" cy="9134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500" y="-1016000"/>
            <a:ext cx="7543800" cy="923330"/>
          </a:xfrm>
          <a:prstGeom prst="rect">
            <a:avLst/>
          </a:prstGeom>
          <a:noFill/>
        </p:spPr>
        <p:txBody>
          <a:bodyPr wrap="square" rtlCol="0">
            <a:spAutoFit/>
          </a:bodyPr>
          <a:lstStyle/>
          <a:p>
            <a:r>
              <a:rPr lang="en-US" dirty="0"/>
              <a:t>US President Donald Trump holds up a signed memorandum recognizing Jerusalem as Israel's capital, as US Vice President looks on, at the White House, on December 6, 2017.</a:t>
            </a:r>
            <a:endParaRPr lang="en-US" dirty="0"/>
          </a:p>
        </p:txBody>
      </p:sp>
    </p:spTree>
    <p:extLst>
      <p:ext uri="{BB962C8B-B14F-4D97-AF65-F5344CB8AC3E}">
        <p14:creationId xmlns:p14="http://schemas.microsoft.com/office/powerpoint/2010/main" val="2443173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US embassy Jerusalem pic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881715"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834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41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US Embassy Opens in Jerusalem, 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93600" cy="768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6273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S embassy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02"/>
            <a:ext cx="12192000" cy="812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874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 xmlns:a16="http://schemas.microsoft.com/office/drawing/2014/main" id="{AC79F4C4-5615-4CC9-A9D6-47B655B85B80}"/>
              </a:ext>
            </a:extLst>
          </p:cNvPr>
          <p:cNvGraphicFramePr>
            <a:graphicFrameLocks noChangeAspect="1"/>
          </p:cNvGraphicFramePr>
          <p:nvPr>
            <p:extLst/>
          </p:nvPr>
        </p:nvGraphicFramePr>
        <p:xfrm>
          <a:off x="0" y="0"/>
          <a:ext cx="12293600" cy="6858000"/>
        </p:xfrm>
        <a:graphic>
          <a:graphicData uri="http://schemas.openxmlformats.org/presentationml/2006/ole">
            <mc:AlternateContent xmlns:mc="http://schemas.openxmlformats.org/markup-compatibility/2006">
              <mc:Choice xmlns:v="urn:schemas-microsoft-com:vml" Requires="v">
                <p:oleObj spid="_x0000_s14339"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12293600" cy="6858000"/>
                      </a:xfrm>
                      <a:prstGeom prst="rect">
                        <a:avLst/>
                      </a:prstGeom>
                    </p:spPr>
                  </p:pic>
                </p:oleObj>
              </mc:Fallback>
            </mc:AlternateContent>
          </a:graphicData>
        </a:graphic>
      </p:graphicFrame>
      <p:sp>
        <p:nvSpPr>
          <p:cNvPr id="3" name="Rectangle 3"/>
          <p:cNvSpPr>
            <a:spLocks noChangeArrowheads="1"/>
          </p:cNvSpPr>
          <p:nvPr/>
        </p:nvSpPr>
        <p:spPr bwMode="auto">
          <a:xfrm>
            <a:off x="812800" y="787401"/>
            <a:ext cx="10566400" cy="887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3700" b="1" dirty="0">
                <a:solidFill>
                  <a:schemeClr val="bg1"/>
                </a:solidFill>
                <a:latin typeface="Aleo Light" charset="0"/>
              </a:rPr>
              <a:t>We become partakers of Christ’s redemption </a:t>
            </a:r>
            <a:r>
              <a:rPr lang="en-US" sz="3700" b="1" i="1" dirty="0">
                <a:solidFill>
                  <a:schemeClr val="bg1"/>
                </a:solidFill>
                <a:latin typeface="Aleo Light" charset="0"/>
              </a:rPr>
              <a:t>by the effectual application of it to us by His Holy Spirit.  </a:t>
            </a:r>
          </a:p>
          <a:p>
            <a:endParaRPr lang="en-US" sz="2100" b="1" i="1" dirty="0">
              <a:solidFill>
                <a:schemeClr val="bg1"/>
              </a:solidFill>
              <a:latin typeface="Aleo Light" charset="0"/>
            </a:endParaRPr>
          </a:p>
          <a:p>
            <a:r>
              <a:rPr lang="en-US" sz="2700" dirty="0">
                <a:solidFill>
                  <a:schemeClr val="bg1"/>
                </a:solidFill>
                <a:latin typeface="Aleo Light" charset="0"/>
              </a:rPr>
              <a:t>(</a:t>
            </a:r>
            <a:r>
              <a:rPr lang="en-US" sz="2700" i="1" dirty="0">
                <a:solidFill>
                  <a:schemeClr val="bg1"/>
                </a:solidFill>
                <a:latin typeface="Aleo Light" charset="0"/>
              </a:rPr>
              <a:t>Westminster Shorter Catechism</a:t>
            </a:r>
            <a:r>
              <a:rPr lang="en-US" sz="2700" dirty="0">
                <a:solidFill>
                  <a:schemeClr val="bg1"/>
                </a:solidFill>
                <a:latin typeface="Aleo Light" charset="0"/>
              </a:rPr>
              <a:t>, Q. 29)</a:t>
            </a:r>
          </a:p>
          <a:p>
            <a:endParaRPr lang="en-US" sz="2700" i="1" dirty="0">
              <a:solidFill>
                <a:schemeClr val="bg1"/>
              </a:solidFill>
              <a:latin typeface="Aleo Light" charset="0"/>
            </a:endParaRPr>
          </a:p>
          <a:p>
            <a:r>
              <a:rPr lang="en-US" sz="2700" dirty="0">
                <a:solidFill>
                  <a:schemeClr val="bg1"/>
                </a:solidFill>
                <a:latin typeface="Aleo Light" charset="0"/>
              </a:rPr>
              <a:t>(Note: </a:t>
            </a:r>
            <a:r>
              <a:rPr lang="en-US" sz="2700" i="1" dirty="0">
                <a:solidFill>
                  <a:schemeClr val="bg1"/>
                </a:solidFill>
                <a:latin typeface="Aleo Light" charset="0"/>
              </a:rPr>
              <a:t>What neither the light of nature, nor the law could do, that God performs by the operation of the Holy Spirit through the Word or ministry of reconciliation, which is the glad tidings concerning the Messiah, by means whereof it hath pleased God to save such as believe, as well under the Old, as under the New Testament </a:t>
            </a:r>
            <a:r>
              <a:rPr lang="en-US" sz="2700" dirty="0">
                <a:solidFill>
                  <a:schemeClr val="bg1"/>
                </a:solidFill>
                <a:latin typeface="Aleo Light" charset="0"/>
              </a:rPr>
              <a:t>(</a:t>
            </a:r>
            <a:r>
              <a:rPr lang="en-US" sz="2700" i="1" dirty="0">
                <a:solidFill>
                  <a:schemeClr val="bg1"/>
                </a:solidFill>
                <a:latin typeface="Aleo Light" charset="0"/>
              </a:rPr>
              <a:t>Canons of Dort</a:t>
            </a:r>
            <a:r>
              <a:rPr lang="en-US" sz="2700" dirty="0">
                <a:solidFill>
                  <a:schemeClr val="bg1"/>
                </a:solidFill>
                <a:latin typeface="Aleo Light" charset="0"/>
              </a:rPr>
              <a:t>, Chapters 3 and 4, Article 6).) </a:t>
            </a:r>
            <a:endParaRPr lang="en-US" sz="2700" i="1" dirty="0">
              <a:solidFill>
                <a:schemeClr val="bg1"/>
              </a:solidFill>
              <a:latin typeface="Aleo Light" charset="0"/>
            </a:endParaRPr>
          </a:p>
          <a:p>
            <a:endParaRPr lang="en-US" sz="2700" b="1" dirty="0">
              <a:solidFill>
                <a:schemeClr val="bg1"/>
              </a:solidFill>
              <a:latin typeface="Aleo Light" charset="0"/>
            </a:endParaRPr>
          </a:p>
          <a:p>
            <a:endParaRPr lang="en-US" sz="2700" b="1" dirty="0">
              <a:solidFill>
                <a:schemeClr val="bg1"/>
              </a:solidFill>
              <a:latin typeface="Aleo Light" charset="0"/>
            </a:endParaRPr>
          </a:p>
          <a:p>
            <a:endParaRPr lang="en-US" sz="2700" b="1" dirty="0">
              <a:solidFill>
                <a:schemeClr val="bg1"/>
              </a:solidFill>
              <a:latin typeface="Aleo Light" charset="0"/>
            </a:endParaRPr>
          </a:p>
          <a:p>
            <a:endParaRPr lang="en-US" sz="2700" b="1" dirty="0">
              <a:solidFill>
                <a:schemeClr val="bg1"/>
              </a:solidFill>
              <a:latin typeface="Aleo Light"/>
            </a:endParaRPr>
          </a:p>
          <a:p>
            <a:endParaRPr lang="en-US" sz="2700" b="1" dirty="0">
              <a:solidFill>
                <a:schemeClr val="bg1"/>
              </a:solidFill>
              <a:latin typeface="Aleo Light" charset="0"/>
            </a:endParaRPr>
          </a:p>
          <a:p>
            <a:endParaRPr lang="en-US" sz="2700" b="1" i="1" dirty="0">
              <a:solidFill>
                <a:schemeClr val="bg1"/>
              </a:solidFill>
              <a:latin typeface="Aleo Light" charset="0"/>
            </a:endParaRPr>
          </a:p>
          <a:p>
            <a:endParaRPr lang="en-US" sz="2700" b="1" i="1" dirty="0">
              <a:solidFill>
                <a:schemeClr val="bg1"/>
              </a:solidFill>
              <a:latin typeface="Aleo Light" charset="0"/>
            </a:endParaRPr>
          </a:p>
          <a:p>
            <a:endParaRPr lang="en-US" sz="3200" i="1" dirty="0">
              <a:solidFill>
                <a:schemeClr val="bg1"/>
              </a:solidFill>
              <a:latin typeface="Aleo Light" charset="0"/>
            </a:endParaRPr>
          </a:p>
        </p:txBody>
      </p:sp>
    </p:spTree>
    <p:extLst>
      <p:ext uri="{BB962C8B-B14F-4D97-AF65-F5344CB8AC3E}">
        <p14:creationId xmlns:p14="http://schemas.microsoft.com/office/powerpoint/2010/main" val="406153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869"/>
            <a:ext cx="12192000" cy="762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6228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7869"/>
            <a:ext cx="12353731" cy="823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12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alestinian protesters hurl stones at Israeli troops during a protest on the Gaza Strip's border with Israel, Monday, May 14, 2018. Thousands of Palestinians are protesting near Gaza's border with Israel, as Israel prepared for the festive inauguration of a new U.S. Embassy in contested Jerusalem. (AP Photo/Khalil Hamra)&#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4191001"/>
            <a:ext cx="12280900" cy="11926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352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15820"/>
            <a:ext cx="12391053" cy="826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875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Palestinians attacking border May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57693"/>
            <a:ext cx="12192000" cy="17879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289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static.timesofisrael.com/www/uploads/2018/05/AP_181316862513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9305"/>
            <a:ext cx="12521682" cy="821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06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US embassy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651" y="-20875"/>
            <a:ext cx="13138651" cy="687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7043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28601"/>
            <a:ext cx="12308305" cy="802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175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83773"/>
            <a:ext cx="12335069" cy="822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US embassy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4325"/>
            <a:ext cx="15211425" cy="854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644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34988EA-5A82-7C47-87C7-C9F2AFDD722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45535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minnick.MOUNTCALVARY\Desktop\Israel photos May, 2017\5-21-2017\DSC013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2835" y="-2955926"/>
            <a:ext cx="23486043" cy="1174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0532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US embassy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185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May 14 Jerusalem celebr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7649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376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Prime Minister Benjamin Netanyahu delivers a speech at the inauguration ceremony of the US embassy in Jerusalem on May 14, 2018. (AFP Photo/Menahem Kah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3100"/>
            <a:ext cx="12192000" cy="7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2750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3416320"/>
          </a:xfrm>
          <a:prstGeom prst="rect">
            <a:avLst/>
          </a:prstGeom>
          <a:noFill/>
        </p:spPr>
        <p:txBody>
          <a:bodyPr wrap="square" rtlCol="0">
            <a:spAutoFit/>
          </a:bodyPr>
          <a:lstStyle/>
          <a:p>
            <a:pPr fontAlgn="base"/>
            <a:r>
              <a:rPr lang="en-US" sz="3600" b="1" dirty="0">
                <a:solidFill>
                  <a:schemeClr val="bg1"/>
                </a:solidFill>
              </a:rPr>
              <a:t>	</a:t>
            </a:r>
            <a:r>
              <a:rPr lang="en-US" sz="3600" b="1" dirty="0" smtClean="0">
                <a:solidFill>
                  <a:schemeClr val="bg1"/>
                </a:solidFill>
              </a:rPr>
              <a:t>. . . for </a:t>
            </a:r>
            <a:r>
              <a:rPr lang="en-US" sz="3600" b="1" dirty="0">
                <a:solidFill>
                  <a:schemeClr val="bg1"/>
                </a:solidFill>
              </a:rPr>
              <a:t>me this spot brings back personal memories, but for our people, it evokes profound collective memories of the greatest moments we have known on this City on a Hill.</a:t>
            </a:r>
          </a:p>
          <a:p>
            <a:pPr fontAlgn="base"/>
            <a:r>
              <a:rPr lang="en-US" sz="3600" b="1" dirty="0">
                <a:solidFill>
                  <a:schemeClr val="bg1"/>
                </a:solidFill>
              </a:rPr>
              <a:t>In Jerusalem, Abraham passed the greatest test of faith and the right to be the father of our nation</a:t>
            </a:r>
            <a:r>
              <a:rPr lang="en-US" sz="3600" b="1" dirty="0" smtClean="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414885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2862322"/>
          </a:xfrm>
          <a:prstGeom prst="rect">
            <a:avLst/>
          </a:prstGeom>
          <a:noFill/>
        </p:spPr>
        <p:txBody>
          <a:bodyPr wrap="square" rtlCol="0">
            <a:spAutoFit/>
          </a:bodyPr>
          <a:lstStyle/>
          <a:p>
            <a:pPr fontAlgn="base"/>
            <a:r>
              <a:rPr lang="en-US" sz="3600" b="1" dirty="0">
                <a:solidFill>
                  <a:schemeClr val="bg1"/>
                </a:solidFill>
              </a:rPr>
              <a:t> </a:t>
            </a:r>
            <a:r>
              <a:rPr lang="en-US" sz="3600" b="1" dirty="0" smtClean="0">
                <a:solidFill>
                  <a:schemeClr val="bg1"/>
                </a:solidFill>
              </a:rPr>
              <a:t>     In </a:t>
            </a:r>
            <a:r>
              <a:rPr lang="en-US" sz="3600" b="1" dirty="0">
                <a:solidFill>
                  <a:schemeClr val="bg1"/>
                </a:solidFill>
              </a:rPr>
              <a:t>Jerusalem, King David established our capital three thousand years ago</a:t>
            </a:r>
            <a:r>
              <a:rPr lang="en-US" sz="3600" b="1" dirty="0" smtClean="0">
                <a:solidFill>
                  <a:schemeClr val="bg1"/>
                </a:solidFill>
              </a:rPr>
              <a:t>.</a:t>
            </a:r>
          </a:p>
          <a:p>
            <a:pPr fontAlgn="base"/>
            <a:endParaRPr lang="en-US" sz="3600" b="1" dirty="0">
              <a:solidFill>
                <a:schemeClr val="bg1"/>
              </a:solidFill>
            </a:endParaRPr>
          </a:p>
          <a:p>
            <a:pPr fontAlgn="base"/>
            <a:r>
              <a:rPr lang="en-US" sz="3600" b="1" dirty="0" smtClean="0">
                <a:solidFill>
                  <a:schemeClr val="bg1"/>
                </a:solidFill>
              </a:rPr>
              <a:t>  In </a:t>
            </a:r>
            <a:r>
              <a:rPr lang="en-US" sz="3600" b="1" dirty="0">
                <a:solidFill>
                  <a:schemeClr val="bg1"/>
                </a:solidFill>
              </a:rPr>
              <a:t>Jerusalem, King Solomon built our Temple, which stood for many centuries</a:t>
            </a:r>
            <a:r>
              <a:rPr lang="en-US" sz="3600" b="1" dirty="0" smtClean="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2308324"/>
          </a:xfrm>
          <a:prstGeom prst="rect">
            <a:avLst/>
          </a:prstGeom>
          <a:noFill/>
        </p:spPr>
        <p:txBody>
          <a:bodyPr wrap="square" rtlCol="0">
            <a:spAutoFit/>
          </a:bodyPr>
          <a:lstStyle/>
          <a:p>
            <a:pPr fontAlgn="base"/>
            <a:r>
              <a:rPr lang="en-US" sz="3600" dirty="0">
                <a:solidFill>
                  <a:schemeClr val="bg1"/>
                </a:solidFill>
              </a:rPr>
              <a:t> </a:t>
            </a:r>
            <a:r>
              <a:rPr lang="en-US" sz="3600" dirty="0" smtClean="0">
                <a:solidFill>
                  <a:schemeClr val="bg1"/>
                </a:solidFill>
              </a:rPr>
              <a:t> </a:t>
            </a:r>
            <a:r>
              <a:rPr lang="en-US" sz="3600" dirty="0">
                <a:solidFill>
                  <a:schemeClr val="bg1"/>
                </a:solidFill>
              </a:rPr>
              <a:t> </a:t>
            </a:r>
            <a:r>
              <a:rPr lang="en-US" sz="3600" dirty="0" smtClean="0">
                <a:solidFill>
                  <a:schemeClr val="bg1"/>
                </a:solidFill>
              </a:rPr>
              <a:t> </a:t>
            </a:r>
            <a:r>
              <a:rPr lang="en-US" sz="3600" b="1" dirty="0" smtClean="0">
                <a:solidFill>
                  <a:schemeClr val="bg1"/>
                </a:solidFill>
              </a:rPr>
              <a:t>In </a:t>
            </a:r>
            <a:r>
              <a:rPr lang="en-US" sz="3600" b="1" dirty="0">
                <a:solidFill>
                  <a:schemeClr val="bg1"/>
                </a:solidFill>
              </a:rPr>
              <a:t>Jerusalem, Jewish exiles from Babylon rebuilt the Temple, which stood for many more centuries.</a:t>
            </a:r>
          </a:p>
          <a:p>
            <a:pPr fontAlgn="base"/>
            <a:r>
              <a:rPr lang="en-US" sz="3600" b="1" dirty="0">
                <a:solidFill>
                  <a:schemeClr val="bg1"/>
                </a:solidFill>
              </a:rPr>
              <a:t>In Jerusalem, the Maccabees rededicated that Temple and restored Jewish sovereignty in this land</a:t>
            </a:r>
            <a:r>
              <a:rPr lang="en-US" sz="3600" b="1" dirty="0" smtClean="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25576232"/>
          </a:xfrm>
          <a:prstGeom prst="rect">
            <a:avLst/>
          </a:prstGeom>
          <a:noFill/>
        </p:spPr>
        <p:txBody>
          <a:bodyPr wrap="square" rtlCol="0">
            <a:spAutoFit/>
          </a:bodyPr>
          <a:lstStyle/>
          <a:p>
            <a:pPr fontAlgn="base"/>
            <a:r>
              <a:rPr lang="en-US" sz="3600" b="1" dirty="0" smtClean="0">
                <a:solidFill>
                  <a:schemeClr val="bg1"/>
                </a:solidFill>
              </a:rPr>
              <a:t>  And </a:t>
            </a:r>
            <a:r>
              <a:rPr lang="en-US" sz="3600" b="1" dirty="0">
                <a:solidFill>
                  <a:schemeClr val="bg1"/>
                </a:solidFill>
              </a:rPr>
              <a:t>it was here in Jerusalem some two thousand years later that the soldiers of Israel spoke three immortal words, ‘</a:t>
            </a:r>
            <a:r>
              <a:rPr lang="en-US" sz="3600" b="1" dirty="0" err="1">
                <a:solidFill>
                  <a:schemeClr val="bg1"/>
                </a:solidFill>
              </a:rPr>
              <a:t>Har</a:t>
            </a:r>
            <a:r>
              <a:rPr lang="en-US" sz="3600" b="1" dirty="0">
                <a:solidFill>
                  <a:schemeClr val="bg1"/>
                </a:solidFill>
              </a:rPr>
              <a:t> </a:t>
            </a:r>
            <a:r>
              <a:rPr lang="en-US" sz="3600" b="1" dirty="0" err="1">
                <a:solidFill>
                  <a:schemeClr val="bg1"/>
                </a:solidFill>
              </a:rPr>
              <a:t>ha’bayit</a:t>
            </a:r>
            <a:r>
              <a:rPr lang="en-US" sz="3600" b="1" dirty="0">
                <a:solidFill>
                  <a:schemeClr val="bg1"/>
                </a:solidFill>
              </a:rPr>
              <a:t> </a:t>
            </a:r>
            <a:r>
              <a:rPr lang="en-US" sz="3600" b="1" dirty="0" err="1">
                <a:solidFill>
                  <a:schemeClr val="bg1"/>
                </a:solidFill>
              </a:rPr>
              <a:t>be’yadeinu</a:t>
            </a:r>
            <a:r>
              <a:rPr lang="en-US" sz="3600" b="1" dirty="0">
                <a:solidFill>
                  <a:schemeClr val="bg1"/>
                </a:solidFill>
              </a:rPr>
              <a:t>,’ ‘The Temple Mount is in our hands,’ words that lifted the spirit of the entire nation.</a:t>
            </a:r>
          </a:p>
          <a:p>
            <a:pPr fontAlgn="base"/>
            <a:r>
              <a:rPr lang="en-US" sz="3600" b="1" dirty="0">
                <a:solidFill>
                  <a:schemeClr val="bg1"/>
                </a:solidFill>
              </a:rPr>
              <a:t>We are in Jerusalem and we are here to stay</a:t>
            </a:r>
            <a:r>
              <a:rPr lang="en-US" sz="3600" b="1" dirty="0" smtClean="0">
                <a:solidFill>
                  <a:schemeClr val="bg1"/>
                </a:solidFill>
              </a:rPr>
              <a:t>.</a:t>
            </a:r>
          </a:p>
          <a:p>
            <a:pPr fontAlgn="base"/>
            <a:endParaRPr lang="en-US" sz="3600" b="1" dirty="0">
              <a:solidFill>
                <a:schemeClr val="bg1"/>
              </a:solidFill>
            </a:endParaRPr>
          </a:p>
          <a:p>
            <a:pPr fontAlgn="base"/>
            <a:r>
              <a:rPr lang="en-US" sz="3600" b="1" dirty="0" smtClean="0">
                <a:solidFill>
                  <a:schemeClr val="bg1"/>
                </a:solidFill>
              </a:rPr>
              <a:t>. . . exactly 70 years ago today, President Truman became the first world leader to recognize the newborn Jewish state. Last December, President Trump became the first world leader to recognize Jerusalem as our capital. And today, the United States of America is opening its embassy right here in Jerusalem.</a:t>
            </a:r>
          </a:p>
          <a:p>
            <a:pPr fontAlgn="base"/>
            <a:r>
              <a:rPr lang="en-US" sz="3600" b="1" dirty="0" smtClean="0">
                <a:solidFill>
                  <a:schemeClr val="bg1"/>
                </a:solidFill>
              </a:rPr>
              <a:t>Thank </a:t>
            </a:r>
            <a:r>
              <a:rPr lang="en-US" sz="3600" b="1" dirty="0">
                <a:solidFill>
                  <a:schemeClr val="bg1"/>
                </a:solidFill>
              </a:rPr>
              <a:t>you. Thank you, President Trump, for having the courage to keep your promises. Thank you, President Trump, and thank you all, for making the alliance between America and Israel stronger than ever. And thank you, a special thank you, to you, Ambassador Friedman. Thank you, David, for everything you do to bring our countries and our peoples closer together. Today, you have a special privilege. You are privileged to become the first American ambassador to serve your country in Jerusalem, and this is a distinct honor that will be yours forever. Nobody can be first again.</a:t>
            </a:r>
          </a:p>
          <a:p>
            <a:pPr fontAlgn="base"/>
            <a:r>
              <a:rPr lang="en-US" sz="3600" b="1" dirty="0">
                <a:solidFill>
                  <a:schemeClr val="bg1"/>
                </a:solidFill>
              </a:rPr>
              <a:t>My friends, this is a great day for Israel. It’s a great day for America. It’s a great day for our fantastic partnership. But I believe it’s also a great day for peace.</a:t>
            </a:r>
          </a:p>
          <a:p>
            <a:pPr fontAlgn="base"/>
            <a:r>
              <a:rPr lang="en-US" sz="3600" b="1" dirty="0">
                <a:solidFill>
                  <a:schemeClr val="bg1"/>
                </a:solidFill>
              </a:rPr>
              <a:t>I want to thank Jared, Jason and David for your tireless efforts to advance peace, and for your tireless efforts to advance the truth. The truth and peace are interconnected. A peace that is built on lies will crash on the rocks of Middle Eastern reality. You can only build peace on truth, and the truth is that Jerusalem has been and will always be the capital of the Jewish people, the capital of the Jewish state. Truth, peace and justice – as our Supreme Court Justice here. </a:t>
            </a:r>
            <a:r>
              <a:rPr lang="en-US" sz="3600" b="1" dirty="0" err="1">
                <a:solidFill>
                  <a:schemeClr val="bg1"/>
                </a:solidFill>
              </a:rPr>
              <a:t>Hanan</a:t>
            </a:r>
            <a:r>
              <a:rPr lang="en-US" sz="3600" b="1" dirty="0">
                <a:solidFill>
                  <a:schemeClr val="bg1"/>
                </a:solidFill>
              </a:rPr>
              <a:t> </a:t>
            </a:r>
            <a:r>
              <a:rPr lang="en-US" sz="3600" b="1" dirty="0" err="1">
                <a:solidFill>
                  <a:schemeClr val="bg1"/>
                </a:solidFill>
              </a:rPr>
              <a:t>Melcer</a:t>
            </a:r>
            <a:r>
              <a:rPr lang="en-US" sz="3600" b="1" dirty="0">
                <a:solidFill>
                  <a:schemeClr val="bg1"/>
                </a:solidFill>
              </a:rPr>
              <a:t>, can attest – truth, peace and justice, this is what we have and this is what we believe in.</a:t>
            </a:r>
          </a:p>
          <a:p>
            <a:pPr fontAlgn="base"/>
            <a:r>
              <a:rPr lang="en-US" sz="3600" b="1" dirty="0">
                <a:solidFill>
                  <a:schemeClr val="bg1"/>
                </a:solidFill>
              </a:rPr>
              <a:t>The prophet, Zechariah, declared over 2,500 years ago, ‘So said the Lord, ‘I will return to Zion and I will dwell in the midst of Jerusalem. And Jerusalem shall be called the City of Truth.’</a:t>
            </a:r>
          </a:p>
          <a:p>
            <a:pPr fontAlgn="base"/>
            <a:r>
              <a:rPr lang="en-US" sz="3600" b="1" dirty="0">
                <a:solidFill>
                  <a:schemeClr val="bg1"/>
                </a:solidFill>
              </a:rPr>
              <a:t>May the opening of this embassy in this city spread the truth far and wide, and may the truth advance a lasting peace between Israel and all our neighbors.</a:t>
            </a:r>
          </a:p>
          <a:p>
            <a:endParaRPr lang="en-US" sz="3600" b="1" dirty="0">
              <a:solidFill>
                <a:schemeClr val="bg1"/>
              </a:solidFill>
            </a:endParaRPr>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11726287"/>
          </a:xfrm>
          <a:prstGeom prst="rect">
            <a:avLst/>
          </a:prstGeom>
          <a:noFill/>
        </p:spPr>
        <p:txBody>
          <a:bodyPr wrap="square" rtlCol="0">
            <a:spAutoFit/>
          </a:bodyPr>
          <a:lstStyle/>
          <a:p>
            <a:pPr fontAlgn="base"/>
            <a:r>
              <a:rPr lang="en-US" sz="3600" b="1" dirty="0">
                <a:solidFill>
                  <a:schemeClr val="bg1"/>
                </a:solidFill>
              </a:rPr>
              <a:t>	E</a:t>
            </a:r>
            <a:r>
              <a:rPr lang="en-US" sz="3600" b="1" dirty="0" smtClean="0">
                <a:solidFill>
                  <a:schemeClr val="bg1"/>
                </a:solidFill>
              </a:rPr>
              <a:t>xactly </a:t>
            </a:r>
            <a:r>
              <a:rPr lang="en-US" sz="3600" b="1" dirty="0">
                <a:solidFill>
                  <a:schemeClr val="bg1"/>
                </a:solidFill>
              </a:rPr>
              <a:t>70 years ago today, President Truman became the first world leader to recognize the newborn Jewish state. Last December, President Trump became the first world leader to recognize Jerusalem as our capital. And today, the United States of America is opening its embassy right here in Jerusalem</a:t>
            </a:r>
            <a:r>
              <a:rPr lang="en-US" sz="3600" b="1" dirty="0" smtClean="0">
                <a:solidFill>
                  <a:schemeClr val="bg1"/>
                </a:solidFill>
              </a:rPr>
              <a:t>.</a:t>
            </a:r>
          </a:p>
          <a:p>
            <a:pPr fontAlgn="base"/>
            <a:endParaRPr lang="en-US" sz="3600" b="1" dirty="0">
              <a:solidFill>
                <a:schemeClr val="bg1"/>
              </a:solidFill>
            </a:endParaRPr>
          </a:p>
          <a:p>
            <a:pPr fontAlgn="base"/>
            <a:endParaRPr lang="en-US" sz="3600" b="1" dirty="0" smtClean="0">
              <a:solidFill>
                <a:schemeClr val="bg1"/>
              </a:solidFill>
            </a:endParaRPr>
          </a:p>
          <a:p>
            <a:pPr fontAlgn="base"/>
            <a:endParaRPr lang="en-US" sz="3600" b="1" dirty="0">
              <a:solidFill>
                <a:schemeClr val="bg1"/>
              </a:solidFill>
            </a:endParaRPr>
          </a:p>
          <a:p>
            <a:pPr fontAlgn="base"/>
            <a:endParaRPr lang="en-US" sz="3600" b="1" dirty="0">
              <a:solidFill>
                <a:schemeClr val="bg1"/>
              </a:solidFill>
            </a:endParaRPr>
          </a:p>
          <a:p>
            <a:pPr fontAlgn="base"/>
            <a:r>
              <a:rPr lang="en-US" sz="3600" b="1" dirty="0">
                <a:solidFill>
                  <a:schemeClr val="bg1"/>
                </a:solidFill>
              </a:rPr>
              <a:t>Thank you. Thank you, President Trump, for having the courage to keep your promises. Thank you, President Trump, </a:t>
            </a:r>
            <a:r>
              <a:rPr lang="en-US" dirty="0"/>
              <a:t>and thank you all, for making the alliance between America and Israel stronger than ever. And thank you, a special thank you, to you, Ambassador Friedman. Thank you, David, for everything you do to bring our countries and our peoples closer together. Today, you have a special privilege. You are privileged to become the first American ambassador to serve your country in Jerusalem, and this is a distinct honor that will be yours forever. Nobody can be first again.</a:t>
            </a:r>
          </a:p>
          <a:p>
            <a:pPr fontAlgn="base"/>
            <a:r>
              <a:rPr lang="en-US" dirty="0"/>
              <a:t>My friends, this is a great day for Israel. It’s a great day for America. It’s a great day for our fantastic partnership. But I believe it’s also a great day for peace.</a:t>
            </a:r>
          </a:p>
          <a:p>
            <a:pPr fontAlgn="base"/>
            <a:r>
              <a:rPr lang="en-US" dirty="0"/>
              <a:t>I want to thank Jared, Jason and David for your tireless efforts to advance peace, and for your tireless efforts to advance the truth. The truth and peace are interconnected. A peace that is built on lies will crash on the rocks of Middle Eastern reality. You can only build peace on truth, and the truth is that Jerusalem has been and will always be the capital of the Jewish people, the capital of the Jewish state. Truth, peace and justice – as our Supreme Court Justice here. </a:t>
            </a:r>
            <a:r>
              <a:rPr lang="en-US" dirty="0" err="1"/>
              <a:t>Hanan</a:t>
            </a:r>
            <a:r>
              <a:rPr lang="en-US" dirty="0"/>
              <a:t> </a:t>
            </a:r>
            <a:r>
              <a:rPr lang="en-US" dirty="0" err="1"/>
              <a:t>Melcer</a:t>
            </a:r>
            <a:r>
              <a:rPr lang="en-US" dirty="0"/>
              <a:t>, can attest – truth, peace and justice, this is what we have and this is what we believe in.</a:t>
            </a:r>
          </a:p>
          <a:p>
            <a:pPr fontAlgn="base"/>
            <a:r>
              <a:rPr lang="en-US" dirty="0"/>
              <a:t>The prophet, Zechariah, declared over 2,500 years ago, ‘So said the Lord, ‘I will return to Zion and I will dwell in the midst of Jerusalem. And Jerusalem shall be called the City of Truth.’</a:t>
            </a:r>
          </a:p>
          <a:p>
            <a:pPr fontAlgn="base"/>
            <a:r>
              <a:rPr lang="en-US" dirty="0"/>
              <a:t>May the opening of this embassy in this city spread the truth far and wide, and may the truth advance a lasting peace between Israel and all our neighbors.</a:t>
            </a:r>
          </a:p>
          <a:p>
            <a:endParaRPr lang="en-US" dirty="0"/>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2862322"/>
          </a:xfrm>
          <a:prstGeom prst="rect">
            <a:avLst/>
          </a:prstGeom>
          <a:noFill/>
        </p:spPr>
        <p:txBody>
          <a:bodyPr wrap="square" rtlCol="0">
            <a:spAutoFit/>
          </a:bodyPr>
          <a:lstStyle/>
          <a:p>
            <a:pPr fontAlgn="base"/>
            <a:r>
              <a:rPr lang="en-US" sz="3600" b="1" dirty="0">
                <a:solidFill>
                  <a:schemeClr val="bg1"/>
                </a:solidFill>
              </a:rPr>
              <a:t>	</a:t>
            </a:r>
            <a:r>
              <a:rPr lang="en-US" sz="3600" b="1" dirty="0" smtClean="0">
                <a:solidFill>
                  <a:schemeClr val="bg1"/>
                </a:solidFill>
              </a:rPr>
              <a:t>Thank </a:t>
            </a:r>
            <a:r>
              <a:rPr lang="en-US" sz="3600" b="1" dirty="0">
                <a:solidFill>
                  <a:schemeClr val="bg1"/>
                </a:solidFill>
              </a:rPr>
              <a:t>you. Thank you, President Trump, for having the courage to keep your promises. Thank you, President Trump, and thank you all, for making the alliance between America and Israel stronger than ever. </a:t>
            </a:r>
            <a:endParaRPr lang="en-US" sz="3600" b="1" dirty="0" smtClean="0">
              <a:solidFill>
                <a:schemeClr val="bg1"/>
              </a:solidFill>
            </a:endParaRPr>
          </a:p>
          <a:p>
            <a:pPr fontAlgn="base"/>
            <a:endParaRPr lang="en-US" sz="3600" b="1" dirty="0">
              <a:solidFill>
                <a:schemeClr val="bg1"/>
              </a:solidFill>
            </a:endParaRPr>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Anwoth chu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774701"/>
            <a:ext cx="12966700" cy="87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069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3416320"/>
          </a:xfrm>
          <a:prstGeom prst="rect">
            <a:avLst/>
          </a:prstGeom>
          <a:noFill/>
        </p:spPr>
        <p:txBody>
          <a:bodyPr wrap="square" rtlCol="0">
            <a:spAutoFit/>
          </a:bodyPr>
          <a:lstStyle/>
          <a:p>
            <a:pPr fontAlgn="base"/>
            <a:r>
              <a:rPr lang="en-US" sz="3600" b="1" dirty="0">
                <a:solidFill>
                  <a:schemeClr val="bg1"/>
                </a:solidFill>
              </a:rPr>
              <a:t>	</a:t>
            </a:r>
            <a:r>
              <a:rPr lang="en-US" sz="3600" b="1" dirty="0" smtClean="0">
                <a:solidFill>
                  <a:schemeClr val="bg1"/>
                </a:solidFill>
              </a:rPr>
              <a:t>My </a:t>
            </a:r>
            <a:r>
              <a:rPr lang="en-US" sz="3600" b="1" dirty="0">
                <a:solidFill>
                  <a:schemeClr val="bg1"/>
                </a:solidFill>
              </a:rPr>
              <a:t>friends, this is a great day for Israel. It’s a great day for America. It’s a great day for our fantastic partnership. But I believe it’s also a great day for peace.</a:t>
            </a:r>
          </a:p>
          <a:p>
            <a:pPr fontAlgn="base"/>
            <a:r>
              <a:rPr lang="en-US" sz="3600" b="1" dirty="0" smtClean="0">
                <a:solidFill>
                  <a:schemeClr val="bg1"/>
                </a:solidFill>
              </a:rPr>
              <a:t>The </a:t>
            </a:r>
            <a:r>
              <a:rPr lang="en-US" sz="3600" b="1" dirty="0">
                <a:solidFill>
                  <a:schemeClr val="bg1"/>
                </a:solidFill>
              </a:rPr>
              <a:t>truth and peace are interconnected. A peace that is built on lies will crash on the rocks of Middle Eastern reality. </a:t>
            </a:r>
            <a:endParaRPr lang="en-US" sz="3600" b="1" dirty="0">
              <a:solidFill>
                <a:schemeClr val="bg1"/>
              </a:solidFill>
            </a:endParaRPr>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2862322"/>
          </a:xfrm>
          <a:prstGeom prst="rect">
            <a:avLst/>
          </a:prstGeom>
          <a:noFill/>
        </p:spPr>
        <p:txBody>
          <a:bodyPr wrap="square" rtlCol="0">
            <a:spAutoFit/>
          </a:bodyPr>
          <a:lstStyle/>
          <a:p>
            <a:pPr fontAlgn="base"/>
            <a:r>
              <a:rPr lang="en-US" sz="3600" b="1" dirty="0" smtClean="0">
                <a:solidFill>
                  <a:schemeClr val="bg1"/>
                </a:solidFill>
              </a:rPr>
              <a:t>   You </a:t>
            </a:r>
            <a:r>
              <a:rPr lang="en-US" sz="3600" b="1" dirty="0">
                <a:solidFill>
                  <a:schemeClr val="bg1"/>
                </a:solidFill>
              </a:rPr>
              <a:t>can only build peace on truth, and the truth is that Jerusalem has been and will always be the capital of the Jewish people, the capital of the Jewish state. Truth, peace and </a:t>
            </a:r>
            <a:r>
              <a:rPr lang="en-US" sz="3600" b="1" dirty="0" smtClean="0">
                <a:solidFill>
                  <a:schemeClr val="bg1"/>
                </a:solidFill>
              </a:rPr>
              <a:t>justice. . . this </a:t>
            </a:r>
            <a:r>
              <a:rPr lang="en-US" sz="3600" b="1" dirty="0">
                <a:solidFill>
                  <a:schemeClr val="bg1"/>
                </a:solidFill>
              </a:rPr>
              <a:t>is what we have and this is what we believe in</a:t>
            </a:r>
            <a:r>
              <a:rPr lang="en-US" sz="3600" b="1" dirty="0" smtClean="0">
                <a:solidFill>
                  <a:schemeClr val="bg1"/>
                </a:solidFill>
              </a:rPr>
              <a:t>.</a:t>
            </a:r>
            <a:endParaRPr lang="en-US" sz="3600" b="1" dirty="0">
              <a:solidFill>
                <a:schemeClr val="bg1"/>
              </a:solidFill>
            </a:endParaRPr>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Image result for Netanyahu at opening of US embas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779" y="-698500"/>
            <a:ext cx="14488158" cy="9055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4500" y="3136900"/>
            <a:ext cx="11163300" cy="3693319"/>
          </a:xfrm>
          <a:prstGeom prst="rect">
            <a:avLst/>
          </a:prstGeom>
          <a:noFill/>
        </p:spPr>
        <p:txBody>
          <a:bodyPr wrap="square" rtlCol="0">
            <a:spAutoFit/>
          </a:bodyPr>
          <a:lstStyle/>
          <a:p>
            <a:pPr fontAlgn="base"/>
            <a:r>
              <a:rPr lang="en-US" sz="3600" b="1" dirty="0" smtClean="0">
                <a:solidFill>
                  <a:schemeClr val="bg1"/>
                </a:solidFill>
              </a:rPr>
              <a:t>  The </a:t>
            </a:r>
            <a:r>
              <a:rPr lang="en-US" sz="3600" b="1" dirty="0">
                <a:solidFill>
                  <a:schemeClr val="bg1"/>
                </a:solidFill>
              </a:rPr>
              <a:t>prophet, Zechariah, declared over 2,500 years ago, ‘So said the Lord, ‘I will return to Zion and I will dwell in the midst of Jerusalem. And Jerusalem shall be called the City of Truth</a:t>
            </a:r>
            <a:r>
              <a:rPr lang="en-US" sz="3600" b="1" dirty="0" smtClean="0">
                <a:solidFill>
                  <a:schemeClr val="bg1"/>
                </a:solidFill>
              </a:rPr>
              <a:t>.’ May </a:t>
            </a:r>
            <a:r>
              <a:rPr lang="en-US" sz="3600" b="1" dirty="0">
                <a:solidFill>
                  <a:schemeClr val="bg1"/>
                </a:solidFill>
              </a:rPr>
              <a:t>the opening of this embassy in this city spread the truth far and wide, and may the truth advance a lasting peace between Israel and all our neighbors.</a:t>
            </a:r>
          </a:p>
          <a:p>
            <a:endParaRPr lang="en-US" dirty="0"/>
          </a:p>
        </p:txBody>
      </p:sp>
    </p:spTree>
    <p:extLst>
      <p:ext uri="{BB962C8B-B14F-4D97-AF65-F5344CB8AC3E}">
        <p14:creationId xmlns:p14="http://schemas.microsoft.com/office/powerpoint/2010/main" val="3268405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ephardic.org.s3.amazonaws.com/news/15263187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13141033" cy="71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24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ephardic.org.s3.amazonaws.com/news/15263187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0"/>
            <a:ext cx="13141033" cy="711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1" y="2501900"/>
            <a:ext cx="11798300" cy="4832092"/>
          </a:xfrm>
          <a:prstGeom prst="rect">
            <a:avLst/>
          </a:prstGeom>
          <a:noFill/>
        </p:spPr>
        <p:txBody>
          <a:bodyPr wrap="square" rtlCol="0">
            <a:spAutoFit/>
          </a:bodyPr>
          <a:lstStyle/>
          <a:p>
            <a:r>
              <a:rPr lang="en-US" sz="2800" i="1" dirty="0" smtClean="0">
                <a:solidFill>
                  <a:schemeClr val="bg1"/>
                </a:solidFill>
              </a:rPr>
              <a:t>                 This </a:t>
            </a:r>
            <a:r>
              <a:rPr lang="en-US" sz="2800" i="1" dirty="0">
                <a:solidFill>
                  <a:schemeClr val="bg1"/>
                </a:solidFill>
              </a:rPr>
              <a:t>is a monumental day in United States-Israel relations as we finally open an embassy in Jerusalem, the capital of Israel</a:t>
            </a:r>
            <a:r>
              <a:rPr lang="en-US" sz="2800" i="1" dirty="0" smtClean="0">
                <a:solidFill>
                  <a:schemeClr val="bg1"/>
                </a:solidFill>
              </a:rPr>
              <a:t>.</a:t>
            </a:r>
            <a:r>
              <a:rPr lang="en-US" sz="2800" dirty="0">
                <a:solidFill>
                  <a:schemeClr val="bg1"/>
                </a:solidFill>
              </a:rPr>
              <a:t> </a:t>
            </a:r>
            <a:r>
              <a:rPr lang="en-US" sz="2800" i="1" dirty="0" smtClean="0">
                <a:solidFill>
                  <a:schemeClr val="bg1"/>
                </a:solidFill>
              </a:rPr>
              <a:t>“</a:t>
            </a:r>
            <a:r>
              <a:rPr lang="en-US" sz="2800" i="1" dirty="0">
                <a:solidFill>
                  <a:schemeClr val="bg1"/>
                </a:solidFill>
              </a:rPr>
              <a:t>For over 20 years, it has been American policy to recognize Jerusalem as the capital, but it wasn’t until today – and the leadership of President Trump – that we had an embassy in Jerusalem.  I truly appreciate the President turning this important recognition into reality.</a:t>
            </a:r>
            <a:endParaRPr lang="en-US" sz="2800" dirty="0">
              <a:solidFill>
                <a:schemeClr val="bg1"/>
              </a:solidFill>
            </a:endParaRPr>
          </a:p>
          <a:p>
            <a:r>
              <a:rPr lang="en-US" sz="2800" i="1" dirty="0">
                <a:solidFill>
                  <a:schemeClr val="bg1"/>
                </a:solidFill>
              </a:rPr>
              <a:t>“At a time of great upheaval across the Middle East, this announcement sends a clear message that the United States has Israel’s back – without equivocation.</a:t>
            </a:r>
            <a:endParaRPr lang="en-US" sz="2800" dirty="0">
              <a:solidFill>
                <a:schemeClr val="bg1"/>
              </a:solidFill>
            </a:endParaRPr>
          </a:p>
          <a:p>
            <a:r>
              <a:rPr lang="en-US" sz="2800" i="1" dirty="0">
                <a:solidFill>
                  <a:schemeClr val="bg1"/>
                </a:solidFill>
              </a:rPr>
              <a:t>“I’m proud to be present and leading the Senate delegation for this historic event.  It’s a true honor.”</a:t>
            </a:r>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5444379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766150" cy="717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2780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age result for Trump makes Israel gr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901" y="0"/>
            <a:ext cx="16900104" cy="699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8718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426" y="-968375"/>
            <a:ext cx="16354426" cy="1090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633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60488"/>
            <a:ext cx="12303125" cy="8218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1731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93801"/>
            <a:ext cx="13030200" cy="856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139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farm9.static.flickr.com/8373/8586306642_e364c87ca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1900"/>
            <a:ext cx="12344400" cy="8233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4024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Image result for Trump at wailing 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43555" cy="71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24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Image result for Trump at wailing 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23800" cy="710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50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 result for Trump makes Israel gr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
            <a:ext cx="12306300" cy="820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2876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Opening of US embassy in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607986"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25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Trumpcoin front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9575" y="282575"/>
            <a:ext cx="6397625" cy="615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6521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74" y="120316"/>
            <a:ext cx="11839074" cy="59195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7264400"/>
            <a:ext cx="9398000" cy="769441"/>
          </a:xfrm>
          <a:prstGeom prst="rect">
            <a:avLst/>
          </a:prstGeom>
          <a:noFill/>
        </p:spPr>
        <p:txBody>
          <a:bodyPr wrap="square" rtlCol="0">
            <a:spAutoFit/>
          </a:bodyPr>
          <a:lstStyle/>
          <a:p>
            <a:r>
              <a:rPr lang="en-US" sz="4400" dirty="0"/>
              <a:t>1</a:t>
            </a:r>
            <a:r>
              <a:rPr lang="en-US" sz="4400" dirty="0" smtClean="0"/>
              <a:t>st series.  1000 minted. </a:t>
            </a:r>
            <a:endParaRPr lang="en-US" sz="4400" dirty="0"/>
          </a:p>
        </p:txBody>
      </p:sp>
    </p:spTree>
    <p:extLst>
      <p:ext uri="{BB962C8B-B14F-4D97-AF65-F5344CB8AC3E}">
        <p14:creationId xmlns:p14="http://schemas.microsoft.com/office/powerpoint/2010/main" val="3719989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mage result for Trump and Cyrus co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20600" cy="717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7493000"/>
            <a:ext cx="9753600" cy="769441"/>
          </a:xfrm>
          <a:prstGeom prst="rect">
            <a:avLst/>
          </a:prstGeom>
          <a:noFill/>
        </p:spPr>
        <p:txBody>
          <a:bodyPr wrap="square" rtlCol="0">
            <a:spAutoFit/>
          </a:bodyPr>
          <a:lstStyle/>
          <a:p>
            <a:r>
              <a:rPr lang="en-US" sz="4400" dirty="0" smtClean="0"/>
              <a:t>2</a:t>
            </a:r>
            <a:r>
              <a:rPr lang="en-US" sz="4400" baseline="30000" dirty="0" smtClean="0"/>
              <a:t>nd</a:t>
            </a:r>
            <a:r>
              <a:rPr lang="en-US" sz="4400" dirty="0" smtClean="0"/>
              <a:t> series </a:t>
            </a:r>
            <a:endParaRPr lang="en-US" sz="4400" dirty="0"/>
          </a:p>
        </p:txBody>
      </p:sp>
    </p:spTree>
    <p:extLst>
      <p:ext uri="{BB962C8B-B14F-4D97-AF65-F5344CB8AC3E}">
        <p14:creationId xmlns:p14="http://schemas.microsoft.com/office/powerpoint/2010/main" val="3506159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emple coin honoring Tr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4" y="-37881"/>
            <a:ext cx="12259344" cy="689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8062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emple coin honoring Tr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4" y="-37881"/>
            <a:ext cx="12259344" cy="689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6671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emple coin honoring Tr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4" y="-37881"/>
            <a:ext cx="12259344" cy="689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6671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arm9.static.flickr.com/8373/8586306642_e364c87ca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125" y="-7582"/>
            <a:ext cx="13702125" cy="69925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80000" y="-7581"/>
            <a:ext cx="7924800" cy="6740307"/>
          </a:xfrm>
          <a:prstGeom prst="rect">
            <a:avLst/>
          </a:prstGeom>
          <a:noFill/>
        </p:spPr>
        <p:txBody>
          <a:bodyPr wrap="square" rtlCol="0">
            <a:spAutoFit/>
          </a:bodyPr>
          <a:lstStyle/>
          <a:p>
            <a:endParaRPr lang="en-US" sz="2400" b="1" i="1" dirty="0" smtClean="0">
              <a:solidFill>
                <a:schemeClr val="bg1"/>
              </a:solidFill>
              <a:latin typeface="Garamond" panose="02020404030301010803" pitchFamily="18" charset="0"/>
            </a:endParaRPr>
          </a:p>
          <a:p>
            <a:endParaRPr lang="en-US" sz="2400" b="1" i="1" dirty="0">
              <a:solidFill>
                <a:schemeClr val="bg1"/>
              </a:solidFill>
              <a:latin typeface="Garamond" panose="02020404030301010803" pitchFamily="18" charset="0"/>
            </a:endParaRPr>
          </a:p>
          <a:p>
            <a:endParaRPr lang="en-US" sz="2400" b="1" i="1" dirty="0" smtClean="0">
              <a:solidFill>
                <a:schemeClr val="bg1"/>
              </a:solidFill>
              <a:latin typeface="Garamond" panose="02020404030301010803" pitchFamily="18" charset="0"/>
            </a:endParaRPr>
          </a:p>
          <a:p>
            <a:endParaRPr lang="en-US" sz="2400" b="1" i="1" dirty="0">
              <a:solidFill>
                <a:schemeClr val="bg1"/>
              </a:solidFill>
              <a:latin typeface="Garamond" panose="02020404030301010803" pitchFamily="18" charset="0"/>
            </a:endParaRPr>
          </a:p>
          <a:p>
            <a:r>
              <a:rPr lang="en-US" sz="2400" b="1" i="1" dirty="0" smtClean="0">
                <a:solidFill>
                  <a:schemeClr val="bg1"/>
                </a:solidFill>
                <a:latin typeface="Garamond" panose="02020404030301010803" pitchFamily="18" charset="0"/>
              </a:rPr>
              <a:t>	      </a:t>
            </a:r>
            <a:r>
              <a:rPr lang="en-US" sz="2400" b="1" i="1" dirty="0" smtClean="0">
                <a:solidFill>
                  <a:schemeClr val="bg1"/>
                </a:solidFill>
                <a:latin typeface="Garamond" panose="02020404030301010803" pitchFamily="18" charset="0"/>
              </a:rPr>
              <a:t>	</a:t>
            </a:r>
            <a:r>
              <a:rPr lang="en-US" sz="2400" b="1" i="1" dirty="0">
                <a:solidFill>
                  <a:schemeClr val="bg1"/>
                </a:solidFill>
                <a:latin typeface="Garamond" panose="02020404030301010803" pitchFamily="18" charset="0"/>
              </a:rPr>
              <a:t> </a:t>
            </a:r>
            <a:r>
              <a:rPr lang="en-US" sz="2400" b="1" i="1" dirty="0" smtClean="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Today </a:t>
            </a:r>
            <a:r>
              <a:rPr lang="en-US" sz="2800" b="1" i="1" dirty="0" smtClean="0">
                <a:solidFill>
                  <a:schemeClr val="bg1"/>
                </a:solidFill>
                <a:latin typeface="Garamond" panose="02020404030301010803" pitchFamily="18" charset="0"/>
              </a:rPr>
              <a:t>went up to the wood </a:t>
            </a:r>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	above </a:t>
            </a:r>
            <a:r>
              <a:rPr lang="en-US" sz="2800" b="1" i="1" dirty="0" smtClean="0">
                <a:solidFill>
                  <a:schemeClr val="bg1"/>
                </a:solidFill>
                <a:latin typeface="Garamond" panose="02020404030301010803" pitchFamily="18" charset="0"/>
              </a:rPr>
              <a:t>us, and, after looking    	</a:t>
            </a:r>
            <a:r>
              <a:rPr lang="en-US" sz="2800" b="1" i="1" dirty="0" smtClean="0">
                <a:solidFill>
                  <a:schemeClr val="bg1"/>
                </a:solidFill>
                <a:latin typeface="Garamond" panose="02020404030301010803" pitchFamily="18" charset="0"/>
              </a:rPr>
              <a:t>		     from </a:t>
            </a:r>
            <a:r>
              <a:rPr lang="en-US" sz="2800" b="1" i="1" dirty="0" smtClean="0">
                <a:solidFill>
                  <a:schemeClr val="bg1"/>
                </a:solidFill>
                <a:latin typeface="Garamond" panose="02020404030301010803" pitchFamily="18" charset="0"/>
              </a:rPr>
              <a:t>the top, sat down and had </a:t>
            </a:r>
            <a:r>
              <a:rPr lang="en-US" sz="2800" b="1" i="1" dirty="0" smtClean="0">
                <a:solidFill>
                  <a:schemeClr val="bg1"/>
                </a:solidFill>
                <a:latin typeface="Garamond" panose="02020404030301010803" pitchFamily="18" charset="0"/>
              </a:rPr>
              <a:t>two </a:t>
            </a:r>
          </a:p>
          <a:p>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hours</a:t>
            </a:r>
            <a:r>
              <a:rPr lang="en-US" sz="2800" b="1" i="1" dirty="0" smtClean="0">
                <a:solidFill>
                  <a:schemeClr val="bg1"/>
                </a:solidFill>
                <a:latin typeface="Garamond" panose="02020404030301010803" pitchFamily="18" charset="0"/>
              </a:rPr>
              <a:t>’ meeting with the </a:t>
            </a:r>
            <a:r>
              <a:rPr lang="en-US" sz="2800" b="1" i="1" dirty="0" smtClean="0">
                <a:solidFill>
                  <a:schemeClr val="bg1"/>
                </a:solidFill>
                <a:latin typeface="Garamond" panose="02020404030301010803" pitchFamily="18" charset="0"/>
              </a:rPr>
              <a:t>Lord in </a:t>
            </a:r>
            <a:r>
              <a:rPr lang="en-US" sz="2800" b="1" i="1" dirty="0" smtClean="0">
                <a:solidFill>
                  <a:schemeClr val="bg1"/>
                </a:solidFill>
                <a:latin typeface="Garamond" panose="02020404030301010803" pitchFamily="18" charset="0"/>
              </a:rPr>
              <a:t>prayer </a:t>
            </a:r>
            <a:endParaRPr lang="en-US" sz="2800" b="1" i="1" dirty="0" smtClean="0">
              <a:solidFill>
                <a:schemeClr val="bg1"/>
              </a:solidFill>
              <a:latin typeface="Garamond" panose="02020404030301010803" pitchFamily="18" charset="0"/>
            </a:endParaRPr>
          </a:p>
          <a:p>
            <a:r>
              <a:rPr lang="en-US" sz="2800" b="1" i="1" dirty="0" smtClean="0">
                <a:solidFill>
                  <a:schemeClr val="bg1"/>
                </a:solidFill>
                <a:latin typeface="Garamond" panose="02020404030301010803" pitchFamily="18" charset="0"/>
              </a:rPr>
              <a:t>        and praise</a:t>
            </a:r>
            <a:r>
              <a:rPr lang="en-US" sz="2800" b="1" i="1" dirty="0" smtClean="0">
                <a:solidFill>
                  <a:schemeClr val="bg1"/>
                </a:solidFill>
                <a:latin typeface="Garamond" panose="02020404030301010803" pitchFamily="18" charset="0"/>
              </a:rPr>
              <a:t>. </a:t>
            </a:r>
          </a:p>
          <a:p>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          </a:t>
            </a:r>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The </a:t>
            </a:r>
            <a:r>
              <a:rPr lang="en-US" sz="2800" b="1" i="1" dirty="0" smtClean="0">
                <a:solidFill>
                  <a:schemeClr val="bg1"/>
                </a:solidFill>
                <a:latin typeface="Garamond" panose="02020404030301010803" pitchFamily="18" charset="0"/>
              </a:rPr>
              <a:t>Lord came near, that same </a:t>
            </a:r>
            <a:r>
              <a:rPr lang="en-US" sz="2800" b="1" i="1" dirty="0" smtClean="0">
                <a:solidFill>
                  <a:schemeClr val="bg1"/>
                </a:solidFill>
                <a:latin typeface="Garamond" panose="02020404030301010803" pitchFamily="18" charset="0"/>
              </a:rPr>
              <a:t>Lord </a:t>
            </a:r>
          </a:p>
          <a:p>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who </a:t>
            </a:r>
            <a:r>
              <a:rPr lang="en-US" sz="2800" b="1" i="1" dirty="0" smtClean="0">
                <a:solidFill>
                  <a:schemeClr val="bg1"/>
                </a:solidFill>
                <a:latin typeface="Garamond" panose="02020404030301010803" pitchFamily="18" charset="0"/>
              </a:rPr>
              <a:t>used to fill the heart </a:t>
            </a:r>
            <a:r>
              <a:rPr lang="en-US" sz="2800" b="1" i="1" dirty="0" smtClean="0">
                <a:solidFill>
                  <a:schemeClr val="bg1"/>
                </a:solidFill>
                <a:latin typeface="Garamond" panose="02020404030301010803" pitchFamily="18" charset="0"/>
              </a:rPr>
              <a:t>of </a:t>
            </a:r>
            <a:r>
              <a:rPr lang="en-US" sz="2800" b="1" i="1" dirty="0" smtClean="0">
                <a:solidFill>
                  <a:schemeClr val="bg1"/>
                </a:solidFill>
                <a:latin typeface="Garamond" panose="02020404030301010803" pitchFamily="18" charset="0"/>
              </a:rPr>
              <a:t>Rutherford. </a:t>
            </a:r>
          </a:p>
          <a:p>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I see that faith is high just when </a:t>
            </a:r>
            <a:r>
              <a:rPr lang="en-US" sz="2800" b="1" i="1" dirty="0" smtClean="0">
                <a:solidFill>
                  <a:schemeClr val="bg1"/>
                </a:solidFill>
                <a:latin typeface="Garamond" panose="02020404030301010803" pitchFamily="18" charset="0"/>
              </a:rPr>
              <a:t>our </a:t>
            </a:r>
          </a:p>
          <a:p>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thoughts about </a:t>
            </a:r>
            <a:r>
              <a:rPr lang="en-US" sz="2800" b="1" i="1" dirty="0" smtClean="0">
                <a:solidFill>
                  <a:schemeClr val="bg1"/>
                </a:solidFill>
                <a:latin typeface="Garamond" panose="02020404030301010803" pitchFamily="18" charset="0"/>
              </a:rPr>
              <a:t>the Lord </a:t>
            </a:r>
            <a:r>
              <a:rPr lang="en-US" sz="2800" b="1" i="1" dirty="0" smtClean="0">
                <a:solidFill>
                  <a:schemeClr val="bg1"/>
                </a:solidFill>
                <a:latin typeface="Garamond" panose="02020404030301010803" pitchFamily="18" charset="0"/>
              </a:rPr>
              <a:t>Himself </a:t>
            </a:r>
            <a:r>
              <a:rPr lang="en-US" sz="2800" b="1" i="1" dirty="0" smtClean="0">
                <a:solidFill>
                  <a:schemeClr val="bg1"/>
                </a:solidFill>
                <a:latin typeface="Garamond" panose="02020404030301010803" pitchFamily="18" charset="0"/>
              </a:rPr>
              <a:t>are </a:t>
            </a:r>
            <a:endParaRPr lang="en-US" sz="2800" b="1" i="1" dirty="0" smtClean="0">
              <a:solidFill>
                <a:schemeClr val="bg1"/>
              </a:solidFill>
              <a:latin typeface="Garamond" panose="02020404030301010803" pitchFamily="18" charset="0"/>
            </a:endParaRPr>
          </a:p>
          <a:p>
            <a:r>
              <a:rPr lang="en-US" sz="2800" b="1" i="1" dirty="0">
                <a:solidFill>
                  <a:schemeClr val="bg1"/>
                </a:solidFill>
                <a:latin typeface="Garamond" panose="02020404030301010803" pitchFamily="18" charset="0"/>
              </a:rPr>
              <a:t>	</a:t>
            </a:r>
            <a:r>
              <a:rPr lang="en-US" sz="2800" b="1" i="1" dirty="0" smtClean="0">
                <a:solidFill>
                  <a:schemeClr val="bg1"/>
                </a:solidFill>
                <a:latin typeface="Garamond" panose="02020404030301010803" pitchFamily="18" charset="0"/>
              </a:rPr>
              <a:t>high </a:t>
            </a:r>
            <a:r>
              <a:rPr lang="en-US" sz="2800" b="1" i="1" dirty="0" smtClean="0">
                <a:solidFill>
                  <a:schemeClr val="bg1"/>
                </a:solidFill>
                <a:latin typeface="Garamond" panose="02020404030301010803" pitchFamily="18" charset="0"/>
              </a:rPr>
              <a:t>and great and </a:t>
            </a:r>
            <a:r>
              <a:rPr lang="en-US" sz="2800" b="1" i="1" dirty="0" smtClean="0">
                <a:solidFill>
                  <a:schemeClr val="bg1"/>
                </a:solidFill>
                <a:latin typeface="Garamond" panose="02020404030301010803" pitchFamily="18" charset="0"/>
              </a:rPr>
              <a:t>satisfying.</a:t>
            </a:r>
          </a:p>
          <a:p>
            <a:endParaRPr lang="en-US" sz="2800" i="1" dirty="0">
              <a:solidFill>
                <a:schemeClr val="bg1"/>
              </a:solidFill>
            </a:endParaRPr>
          </a:p>
          <a:p>
            <a:r>
              <a:rPr lang="en-US" i="1" dirty="0" smtClean="0">
                <a:solidFill>
                  <a:schemeClr val="bg1"/>
                </a:solidFill>
              </a:rPr>
              <a:t>	               </a:t>
            </a:r>
            <a:r>
              <a:rPr lang="en-US" sz="2800" i="1" dirty="0" smtClean="0">
                <a:solidFill>
                  <a:schemeClr val="bg1"/>
                </a:solidFill>
              </a:rPr>
              <a:t> </a:t>
            </a:r>
            <a:r>
              <a:rPr lang="en-US" sz="2800" b="1" dirty="0" smtClean="0">
                <a:solidFill>
                  <a:schemeClr val="bg1"/>
                </a:solidFill>
                <a:latin typeface="Garamond" panose="02020404030301010803" pitchFamily="18" charset="0"/>
              </a:rPr>
              <a:t>--</a:t>
            </a:r>
            <a:r>
              <a:rPr lang="en-US" sz="2800" b="1" dirty="0" smtClean="0">
                <a:solidFill>
                  <a:schemeClr val="bg1"/>
                </a:solidFill>
                <a:latin typeface="Garamond" panose="02020404030301010803" pitchFamily="18" charset="0"/>
              </a:rPr>
              <a:t>Andrew Bonar (Aug. 20</a:t>
            </a:r>
            <a:r>
              <a:rPr lang="en-US" sz="2800" b="1" baseline="30000" dirty="0" smtClean="0">
                <a:solidFill>
                  <a:schemeClr val="bg1"/>
                </a:solidFill>
                <a:latin typeface="Garamond" panose="02020404030301010803" pitchFamily="18" charset="0"/>
              </a:rPr>
              <a:t>th</a:t>
            </a:r>
            <a:r>
              <a:rPr lang="en-US" sz="2800" b="1" dirty="0" smtClean="0">
                <a:solidFill>
                  <a:schemeClr val="bg1"/>
                </a:solidFill>
                <a:latin typeface="Garamond" panose="02020404030301010803" pitchFamily="18" charset="0"/>
              </a:rPr>
              <a:t>, 1878)</a:t>
            </a:r>
            <a:endParaRPr lang="en-US" sz="2800" b="1" i="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6253129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34988EA-5A82-7C47-87C7-C9F2AFDD7228}"/>
              </a:ext>
            </a:extLst>
          </p:cNvPr>
          <p:cNvPicPr>
            <a:picLocks noChangeAspect="1"/>
          </p:cNvPicPr>
          <p:nvPr/>
        </p:nvPicPr>
        <p:blipFill>
          <a:blip r:embed="rId3"/>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xmlns="" id="{34C72F34-2B58-DF43-8521-D66ED46558F7}"/>
              </a:ext>
            </a:extLst>
          </p:cNvPr>
          <p:cNvCxnSpPr>
            <a:cxnSpLocks/>
          </p:cNvCxnSpPr>
          <p:nvPr/>
        </p:nvCxnSpPr>
        <p:spPr>
          <a:xfrm>
            <a:off x="601883" y="1157466"/>
            <a:ext cx="110808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CF699D7-CDF9-A945-994E-B8B70CBB6C90}"/>
              </a:ext>
            </a:extLst>
          </p:cNvPr>
          <p:cNvSpPr txBox="1"/>
          <p:nvPr/>
        </p:nvSpPr>
        <p:spPr>
          <a:xfrm>
            <a:off x="462987" y="379009"/>
            <a:ext cx="3773347" cy="630942"/>
          </a:xfrm>
          <a:prstGeom prst="rect">
            <a:avLst/>
          </a:prstGeom>
          <a:noFill/>
        </p:spPr>
        <p:txBody>
          <a:bodyPr wrap="square" rtlCol="0">
            <a:spAutoFit/>
          </a:bodyPr>
          <a:lstStyle/>
          <a:p>
            <a:pPr algn="ctr"/>
            <a:r>
              <a:rPr lang="en-US" sz="3500" spc="600" dirty="0">
                <a:solidFill>
                  <a:srgbClr val="D3B774"/>
                </a:solidFill>
                <a:latin typeface="Aleo" panose="020F0502020204030203" pitchFamily="34" charset="77"/>
              </a:rPr>
              <a:t>SLIDE TITLE</a:t>
            </a:r>
          </a:p>
        </p:txBody>
      </p:sp>
      <p:pic>
        <p:nvPicPr>
          <p:cNvPr id="17" name="Picture 16">
            <a:extLst>
              <a:ext uri="{FF2B5EF4-FFF2-40B4-BE49-F238E27FC236}">
                <a16:creationId xmlns:a16="http://schemas.microsoft.com/office/drawing/2014/main" xmlns="" id="{9B004584-9DB4-7247-95C3-225750B25B1A}"/>
              </a:ext>
            </a:extLst>
          </p:cNvPr>
          <p:cNvPicPr>
            <a:picLocks noChangeAspect="1"/>
          </p:cNvPicPr>
          <p:nvPr/>
        </p:nvPicPr>
        <p:blipFill>
          <a:blip r:embed="rId4"/>
          <a:stretch>
            <a:fillRect/>
          </a:stretch>
        </p:blipFill>
        <p:spPr>
          <a:xfrm>
            <a:off x="8751379" y="514033"/>
            <a:ext cx="2931335" cy="360893"/>
          </a:xfrm>
          <a:prstGeom prst="rect">
            <a:avLst/>
          </a:prstGeom>
        </p:spPr>
      </p:pic>
      <p:sp>
        <p:nvSpPr>
          <p:cNvPr id="21" name="TextBox 20">
            <a:extLst>
              <a:ext uri="{FF2B5EF4-FFF2-40B4-BE49-F238E27FC236}">
                <a16:creationId xmlns:a16="http://schemas.microsoft.com/office/drawing/2014/main" xmlns="" id="{C37D999D-3B61-5848-904B-72D325045213}"/>
              </a:ext>
            </a:extLst>
          </p:cNvPr>
          <p:cNvSpPr txBox="1"/>
          <p:nvPr/>
        </p:nvSpPr>
        <p:spPr>
          <a:xfrm>
            <a:off x="601883" y="1292491"/>
            <a:ext cx="3773347" cy="400110"/>
          </a:xfrm>
          <a:prstGeom prst="rect">
            <a:avLst/>
          </a:prstGeom>
          <a:noFill/>
        </p:spPr>
        <p:txBody>
          <a:bodyPr wrap="square" rtlCol="0">
            <a:spAutoFit/>
          </a:bodyPr>
          <a:lstStyle/>
          <a:p>
            <a:r>
              <a:rPr lang="en-US" sz="2000" b="1" spc="1000" dirty="0">
                <a:solidFill>
                  <a:schemeClr val="bg1"/>
                </a:solidFill>
                <a:latin typeface="Calibri" panose="020F0502020204030204" pitchFamily="34" charset="0"/>
                <a:cs typeface="Calibri" panose="020F0502020204030204" pitchFamily="34" charset="0"/>
              </a:rPr>
              <a:t>Subtitle</a:t>
            </a:r>
          </a:p>
        </p:txBody>
      </p:sp>
      <p:sp>
        <p:nvSpPr>
          <p:cNvPr id="22" name="TextBox 21">
            <a:extLst>
              <a:ext uri="{FF2B5EF4-FFF2-40B4-BE49-F238E27FC236}">
                <a16:creationId xmlns:a16="http://schemas.microsoft.com/office/drawing/2014/main" xmlns="" id="{EEF60A83-7C32-854B-BDA0-6C75D314151E}"/>
              </a:ext>
            </a:extLst>
          </p:cNvPr>
          <p:cNvSpPr txBox="1"/>
          <p:nvPr/>
        </p:nvSpPr>
        <p:spPr>
          <a:xfrm>
            <a:off x="601882" y="1982750"/>
            <a:ext cx="11080831" cy="2169825"/>
          </a:xfrm>
          <a:prstGeom prst="rect">
            <a:avLst/>
          </a:prstGeom>
          <a:noFill/>
        </p:spPr>
        <p:txBody>
          <a:bodyPr wrap="square" rtlCol="0">
            <a:spAutoFit/>
          </a:bodyPr>
          <a:lstStyle/>
          <a:p>
            <a:pPr>
              <a:lnSpc>
                <a:spcPct val="150000"/>
              </a:lnSpc>
            </a:pPr>
            <a:r>
              <a:rPr lang="en-US" dirty="0" smtClean="0">
                <a:solidFill>
                  <a:schemeClr val="bg1"/>
                </a:solidFill>
              </a:rPr>
              <a:t>Books</a:t>
            </a:r>
          </a:p>
          <a:p>
            <a:pPr>
              <a:lnSpc>
                <a:spcPct val="150000"/>
              </a:lnSpc>
            </a:pPr>
            <a:endParaRPr lang="en-US" dirty="0">
              <a:solidFill>
                <a:schemeClr val="bg1"/>
              </a:solidFill>
            </a:endParaRPr>
          </a:p>
          <a:p>
            <a:pPr>
              <a:lnSpc>
                <a:spcPct val="150000"/>
              </a:lnSpc>
            </a:pPr>
            <a:endParaRPr lang="en-US" dirty="0" smtClean="0">
              <a:solidFill>
                <a:schemeClr val="bg1"/>
              </a:solidFill>
            </a:endParaRPr>
          </a:p>
          <a:p>
            <a:pPr>
              <a:lnSpc>
                <a:spcPct val="150000"/>
              </a:lnSpc>
            </a:pPr>
            <a:endParaRPr lang="en-US" dirty="0">
              <a:solidFill>
                <a:schemeClr val="bg1"/>
              </a:solidFill>
            </a:endParaRPr>
          </a:p>
          <a:p>
            <a:pPr>
              <a:lnSpc>
                <a:spcPct val="150000"/>
              </a:lnSpc>
            </a:pPr>
            <a:endParaRPr lang="en-US" dirty="0">
              <a:solidFill>
                <a:schemeClr val="bg1"/>
              </a:solidFill>
            </a:endParaRPr>
          </a:p>
        </p:txBody>
      </p:sp>
    </p:spTree>
    <p:extLst>
      <p:ext uri="{BB962C8B-B14F-4D97-AF65-F5344CB8AC3E}">
        <p14:creationId xmlns:p14="http://schemas.microsoft.com/office/powerpoint/2010/main" val="2043542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79601BA-1B57-EE48-AD5A-78B03E42A924}"/>
              </a:ext>
            </a:extLst>
          </p:cNvPr>
          <p:cNvPicPr>
            <a:picLocks noChangeAspect="1"/>
          </p:cNvPicPr>
          <p:nvPr/>
        </p:nvPicPr>
        <p:blipFill>
          <a:blip r:embed="rId2"/>
          <a:stretch>
            <a:fillRect/>
          </a:stretch>
        </p:blipFill>
        <p:spPr>
          <a:xfrm>
            <a:off x="0" y="0"/>
            <a:ext cx="12192000" cy="6858000"/>
          </a:xfrm>
          <a:prstGeom prst="rect">
            <a:avLst/>
          </a:prstGeom>
        </p:spPr>
      </p:pic>
      <p:cxnSp>
        <p:nvCxnSpPr>
          <p:cNvPr id="11" name="Straight Connector 10">
            <a:extLst>
              <a:ext uri="{FF2B5EF4-FFF2-40B4-BE49-F238E27FC236}">
                <a16:creationId xmlns:a16="http://schemas.microsoft.com/office/drawing/2014/main" xmlns="" id="{DD3A1F6F-620E-C641-A0DA-29E0483C2734}"/>
              </a:ext>
            </a:extLst>
          </p:cNvPr>
          <p:cNvCxnSpPr/>
          <p:nvPr/>
        </p:nvCxnSpPr>
        <p:spPr>
          <a:xfrm flipH="1">
            <a:off x="-636608" y="1354238"/>
            <a:ext cx="243069" cy="1666754"/>
          </a:xfrm>
          <a:prstGeom prst="line">
            <a:avLst/>
          </a:prstGeom>
          <a:ln>
            <a:solidFill>
              <a:srgbClr val="D3B77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5592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D05C397-5B1D-6D46-A3A3-BBFDCB1E0638}"/>
              </a:ext>
            </a:extLst>
          </p:cNvPr>
          <p:cNvPicPr>
            <a:picLocks noChangeAspect="1"/>
          </p:cNvPicPr>
          <p:nvPr/>
        </p:nvPicPr>
        <p:blipFill>
          <a:blip r:embed="rId2"/>
          <a:stretch>
            <a:fillRect/>
          </a:stretch>
        </p:blipFill>
        <p:spPr>
          <a:xfrm>
            <a:off x="-2071395" y="-522517"/>
            <a:ext cx="17037697" cy="9583705"/>
          </a:xfrm>
          <a:prstGeom prst="rect">
            <a:avLst/>
          </a:prstGeom>
        </p:spPr>
      </p:pic>
    </p:spTree>
    <p:extLst>
      <p:ext uri="{BB962C8B-B14F-4D97-AF65-F5344CB8AC3E}">
        <p14:creationId xmlns:p14="http://schemas.microsoft.com/office/powerpoint/2010/main" val="867480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34988EA-5A82-7C47-87C7-C9F2AFDD7228}"/>
              </a:ext>
            </a:extLst>
          </p:cNvPr>
          <p:cNvPicPr>
            <a:picLocks noChangeAspect="1"/>
          </p:cNvPicPr>
          <p:nvPr/>
        </p:nvPicPr>
        <p:blipFill>
          <a:blip r:embed="rId3"/>
          <a:stretch>
            <a:fill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xmlns="" id="{34C72F34-2B58-DF43-8521-D66ED46558F7}"/>
              </a:ext>
            </a:extLst>
          </p:cNvPr>
          <p:cNvCxnSpPr>
            <a:cxnSpLocks/>
          </p:cNvCxnSpPr>
          <p:nvPr/>
        </p:nvCxnSpPr>
        <p:spPr>
          <a:xfrm>
            <a:off x="740779" y="5231753"/>
            <a:ext cx="102435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6CF699D7-CDF9-A945-994E-B8B70CBB6C90}"/>
              </a:ext>
            </a:extLst>
          </p:cNvPr>
          <p:cNvSpPr txBox="1"/>
          <p:nvPr/>
        </p:nvSpPr>
        <p:spPr>
          <a:xfrm>
            <a:off x="3258916" y="3670315"/>
            <a:ext cx="5954532" cy="1477328"/>
          </a:xfrm>
          <a:prstGeom prst="rect">
            <a:avLst/>
          </a:prstGeom>
          <a:noFill/>
        </p:spPr>
        <p:txBody>
          <a:bodyPr wrap="square" rtlCol="0">
            <a:spAutoFit/>
          </a:bodyPr>
          <a:lstStyle/>
          <a:p>
            <a:r>
              <a:rPr lang="en-US" sz="4500" spc="600" dirty="0" smtClean="0">
                <a:solidFill>
                  <a:srgbClr val="D3B774"/>
                </a:solidFill>
                <a:latin typeface="Aleo Light" panose="020F0302020204030203" pitchFamily="34" charset="77"/>
              </a:rPr>
              <a:t>Soul Thirst in Pulpit and Pew</a:t>
            </a:r>
            <a:endParaRPr lang="en-US" sz="4500" spc="600" dirty="0">
              <a:solidFill>
                <a:srgbClr val="D3B774"/>
              </a:solidFill>
              <a:latin typeface="Aleo Light" panose="020F0302020204030203" pitchFamily="34" charset="77"/>
            </a:endParaRPr>
          </a:p>
        </p:txBody>
      </p:sp>
      <p:sp>
        <p:nvSpPr>
          <p:cNvPr id="6" name="TextBox 5">
            <a:extLst>
              <a:ext uri="{FF2B5EF4-FFF2-40B4-BE49-F238E27FC236}">
                <a16:creationId xmlns:a16="http://schemas.microsoft.com/office/drawing/2014/main" xmlns="" id="{4F4B1050-89D7-6C4C-8D3B-64CFBA2CDD95}"/>
              </a:ext>
            </a:extLst>
          </p:cNvPr>
          <p:cNvSpPr txBox="1"/>
          <p:nvPr/>
        </p:nvSpPr>
        <p:spPr>
          <a:xfrm>
            <a:off x="7326774" y="5441241"/>
            <a:ext cx="3773347" cy="707886"/>
          </a:xfrm>
          <a:prstGeom prst="rect">
            <a:avLst/>
          </a:prstGeom>
          <a:noFill/>
        </p:spPr>
        <p:txBody>
          <a:bodyPr wrap="square" rtlCol="0">
            <a:spAutoFit/>
          </a:bodyPr>
          <a:lstStyle/>
          <a:p>
            <a:pPr algn="r"/>
            <a:r>
              <a:rPr lang="en-US" sz="2000" b="1" spc="740" dirty="0" smtClean="0">
                <a:solidFill>
                  <a:schemeClr val="bg1"/>
                </a:solidFill>
                <a:latin typeface="Calibri" panose="020F0502020204030204" pitchFamily="34" charset="0"/>
                <a:cs typeface="Calibri" panose="020F0502020204030204" pitchFamily="34" charset="0"/>
              </a:rPr>
              <a:t>Tuesday night 7:15</a:t>
            </a:r>
            <a:endParaRPr lang="en-US" sz="2000" b="1" spc="740" dirty="0">
              <a:solidFill>
                <a:schemeClr val="bg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xmlns="" id="{17C278D8-9680-7B48-AEE7-4617F1895448}"/>
              </a:ext>
            </a:extLst>
          </p:cNvPr>
          <p:cNvCxnSpPr>
            <a:cxnSpLocks/>
          </p:cNvCxnSpPr>
          <p:nvPr/>
        </p:nvCxnSpPr>
        <p:spPr>
          <a:xfrm>
            <a:off x="740779" y="3460827"/>
            <a:ext cx="25975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35B89CC9-94A1-984C-82AC-B57910171FE4}"/>
              </a:ext>
            </a:extLst>
          </p:cNvPr>
          <p:cNvPicPr>
            <a:picLocks noChangeAspect="1"/>
          </p:cNvPicPr>
          <p:nvPr/>
        </p:nvPicPr>
        <p:blipFill>
          <a:blip r:embed="rId4"/>
          <a:stretch>
            <a:fillRect/>
          </a:stretch>
        </p:blipFill>
        <p:spPr>
          <a:xfrm>
            <a:off x="3568700" y="3117850"/>
            <a:ext cx="5054600" cy="622300"/>
          </a:xfrm>
          <a:prstGeom prst="rect">
            <a:avLst/>
          </a:prstGeom>
        </p:spPr>
      </p:pic>
      <p:cxnSp>
        <p:nvCxnSpPr>
          <p:cNvPr id="14" name="Straight Connector 13">
            <a:extLst>
              <a:ext uri="{FF2B5EF4-FFF2-40B4-BE49-F238E27FC236}">
                <a16:creationId xmlns:a16="http://schemas.microsoft.com/office/drawing/2014/main" xmlns="" id="{1FB7CAC6-DF66-2C42-B3C1-EA249B0D268D}"/>
              </a:ext>
            </a:extLst>
          </p:cNvPr>
          <p:cNvCxnSpPr>
            <a:cxnSpLocks/>
          </p:cNvCxnSpPr>
          <p:nvPr/>
        </p:nvCxnSpPr>
        <p:spPr>
          <a:xfrm>
            <a:off x="8883293" y="3460827"/>
            <a:ext cx="25975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478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998</Words>
  <Application>Microsoft Office PowerPoint</Application>
  <PresentationFormat>Custom</PresentationFormat>
  <Paragraphs>87</Paragraphs>
  <Slides>60</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Your Creative People YCP</dc:creator>
  <cp:lastModifiedBy>Mark Minnick</cp:lastModifiedBy>
  <cp:revision>32</cp:revision>
  <dcterms:created xsi:type="dcterms:W3CDTF">2018-05-16T02:09:18Z</dcterms:created>
  <dcterms:modified xsi:type="dcterms:W3CDTF">2018-05-16T22:08:23Z</dcterms:modified>
</cp:coreProperties>
</file>