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0" r:id="rId2"/>
    <p:sldId id="311" r:id="rId3"/>
    <p:sldId id="312" r:id="rId4"/>
    <p:sldId id="313" r:id="rId5"/>
    <p:sldId id="314" r:id="rId6"/>
    <p:sldId id="315" r:id="rId7"/>
    <p:sldId id="316" r:id="rId8"/>
    <p:sldId id="317" r:id="rId9"/>
    <p:sldId id="309" r:id="rId10"/>
    <p:sldId id="264" r:id="rId11"/>
    <p:sldId id="272" r:id="rId12"/>
    <p:sldId id="265" r:id="rId13"/>
    <p:sldId id="269" r:id="rId14"/>
    <p:sldId id="270" r:id="rId15"/>
    <p:sldId id="271" r:id="rId16"/>
    <p:sldId id="274" r:id="rId17"/>
    <p:sldId id="299" r:id="rId18"/>
    <p:sldId id="279" r:id="rId19"/>
    <p:sldId id="280" r:id="rId20"/>
    <p:sldId id="275" r:id="rId21"/>
    <p:sldId id="276" r:id="rId22"/>
    <p:sldId id="285" r:id="rId23"/>
    <p:sldId id="277" r:id="rId24"/>
    <p:sldId id="278" r:id="rId25"/>
    <p:sldId id="257" r:id="rId26"/>
    <p:sldId id="281" r:id="rId27"/>
    <p:sldId id="283" r:id="rId28"/>
    <p:sldId id="284" r:id="rId29"/>
    <p:sldId id="293" r:id="rId30"/>
    <p:sldId id="295" r:id="rId31"/>
    <p:sldId id="286" r:id="rId32"/>
    <p:sldId id="260" r:id="rId33"/>
    <p:sldId id="273" r:id="rId34"/>
    <p:sldId id="287" r:id="rId35"/>
    <p:sldId id="288" r:id="rId36"/>
    <p:sldId id="289" r:id="rId37"/>
    <p:sldId id="266" r:id="rId38"/>
    <p:sldId id="301" r:id="rId39"/>
    <p:sldId id="292" r:id="rId40"/>
    <p:sldId id="261" r:id="rId41"/>
    <p:sldId id="298" r:id="rId42"/>
    <p:sldId id="294" r:id="rId43"/>
    <p:sldId id="296" r:id="rId44"/>
    <p:sldId id="290" r:id="rId45"/>
    <p:sldId id="291" r:id="rId46"/>
    <p:sldId id="267" r:id="rId47"/>
    <p:sldId id="303" r:id="rId48"/>
    <p:sldId id="304" r:id="rId49"/>
    <p:sldId id="262" r:id="rId50"/>
    <p:sldId id="302" r:id="rId51"/>
    <p:sldId id="268" r:id="rId52"/>
    <p:sldId id="263" r:id="rId53"/>
    <p:sldId id="307" r:id="rId54"/>
    <p:sldId id="308" r:id="rId55"/>
    <p:sldId id="300" r:id="rId56"/>
    <p:sldId id="258" r:id="rId57"/>
    <p:sldId id="259" r:id="rId5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2098" y="-91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6C7989A-719D-4BDD-BF38-6AC3E5DDA85C}" type="datetimeFigureOut">
              <a:rPr lang="en-US" smtClean="0"/>
              <a:t>7/18/2018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1D78D-0B9A-409C-9563-869E20B98569}" type="slidenum">
              <a:rPr lang="en-US" smtClean="0"/>
              <a:t>‹#›</a:t>
            </a:fld>
            <a:endParaRPr lang="en-US"/>
          </a:p>
        </p:txBody>
      </p:sp>
    </p:spTree>
    <p:extLst>
      <p:ext uri="{BB962C8B-B14F-4D97-AF65-F5344CB8AC3E}">
        <p14:creationId xmlns:p14="http://schemas.microsoft.com/office/powerpoint/2010/main" val="2592243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C7989A-719D-4BDD-BF38-6AC3E5DDA85C}" type="datetimeFigureOut">
              <a:rPr lang="en-US" smtClean="0"/>
              <a:t>7/18/2018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1D78D-0B9A-409C-9563-869E20B98569}" type="slidenum">
              <a:rPr lang="en-US" smtClean="0"/>
              <a:t>‹#›</a:t>
            </a:fld>
            <a:endParaRPr lang="en-US"/>
          </a:p>
        </p:txBody>
      </p:sp>
    </p:spTree>
    <p:extLst>
      <p:ext uri="{BB962C8B-B14F-4D97-AF65-F5344CB8AC3E}">
        <p14:creationId xmlns:p14="http://schemas.microsoft.com/office/powerpoint/2010/main" val="311261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C7989A-719D-4BDD-BF38-6AC3E5DDA85C}" type="datetimeFigureOut">
              <a:rPr lang="en-US" smtClean="0"/>
              <a:t>7/18/2018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1D78D-0B9A-409C-9563-869E20B98569}" type="slidenum">
              <a:rPr lang="en-US" smtClean="0"/>
              <a:t>‹#›</a:t>
            </a:fld>
            <a:endParaRPr lang="en-US"/>
          </a:p>
        </p:txBody>
      </p:sp>
    </p:spTree>
    <p:extLst>
      <p:ext uri="{BB962C8B-B14F-4D97-AF65-F5344CB8AC3E}">
        <p14:creationId xmlns:p14="http://schemas.microsoft.com/office/powerpoint/2010/main" val="2081026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C7989A-719D-4BDD-BF38-6AC3E5DDA85C}" type="datetimeFigureOut">
              <a:rPr lang="en-US" smtClean="0"/>
              <a:t>7/18/2018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1D78D-0B9A-409C-9563-869E20B98569}" type="slidenum">
              <a:rPr lang="en-US" smtClean="0"/>
              <a:t>‹#›</a:t>
            </a:fld>
            <a:endParaRPr lang="en-US"/>
          </a:p>
        </p:txBody>
      </p:sp>
    </p:spTree>
    <p:extLst>
      <p:ext uri="{BB962C8B-B14F-4D97-AF65-F5344CB8AC3E}">
        <p14:creationId xmlns:p14="http://schemas.microsoft.com/office/powerpoint/2010/main" val="1688788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C7989A-719D-4BDD-BF38-6AC3E5DDA85C}" type="datetimeFigureOut">
              <a:rPr lang="en-US" smtClean="0"/>
              <a:t>7/18/2018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1D78D-0B9A-409C-9563-869E20B98569}" type="slidenum">
              <a:rPr lang="en-US" smtClean="0"/>
              <a:t>‹#›</a:t>
            </a:fld>
            <a:endParaRPr lang="en-US"/>
          </a:p>
        </p:txBody>
      </p:sp>
    </p:spTree>
    <p:extLst>
      <p:ext uri="{BB962C8B-B14F-4D97-AF65-F5344CB8AC3E}">
        <p14:creationId xmlns:p14="http://schemas.microsoft.com/office/powerpoint/2010/main" val="3318677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C7989A-719D-4BDD-BF38-6AC3E5DDA85C}" type="datetimeFigureOut">
              <a:rPr lang="en-US" smtClean="0"/>
              <a:t>7/18/2018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31D78D-0B9A-409C-9563-869E20B98569}" type="slidenum">
              <a:rPr lang="en-US" smtClean="0"/>
              <a:t>‹#›</a:t>
            </a:fld>
            <a:endParaRPr lang="en-US"/>
          </a:p>
        </p:txBody>
      </p:sp>
    </p:spTree>
    <p:extLst>
      <p:ext uri="{BB962C8B-B14F-4D97-AF65-F5344CB8AC3E}">
        <p14:creationId xmlns:p14="http://schemas.microsoft.com/office/powerpoint/2010/main" val="1613494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6C7989A-719D-4BDD-BF38-6AC3E5DDA85C}" type="datetimeFigureOut">
              <a:rPr lang="en-US" smtClean="0"/>
              <a:t>7/18/2018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31D78D-0B9A-409C-9563-869E20B98569}" type="slidenum">
              <a:rPr lang="en-US" smtClean="0"/>
              <a:t>‹#›</a:t>
            </a:fld>
            <a:endParaRPr lang="en-US"/>
          </a:p>
        </p:txBody>
      </p:sp>
    </p:spTree>
    <p:extLst>
      <p:ext uri="{BB962C8B-B14F-4D97-AF65-F5344CB8AC3E}">
        <p14:creationId xmlns:p14="http://schemas.microsoft.com/office/powerpoint/2010/main" val="3177453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C7989A-719D-4BDD-BF38-6AC3E5DDA85C}" type="datetimeFigureOut">
              <a:rPr lang="en-US" smtClean="0"/>
              <a:t>7/18/2018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31D78D-0B9A-409C-9563-869E20B98569}" type="slidenum">
              <a:rPr lang="en-US" smtClean="0"/>
              <a:t>‹#›</a:t>
            </a:fld>
            <a:endParaRPr lang="en-US"/>
          </a:p>
        </p:txBody>
      </p:sp>
    </p:spTree>
    <p:extLst>
      <p:ext uri="{BB962C8B-B14F-4D97-AF65-F5344CB8AC3E}">
        <p14:creationId xmlns:p14="http://schemas.microsoft.com/office/powerpoint/2010/main" val="856009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C7989A-719D-4BDD-BF38-6AC3E5DDA85C}" type="datetimeFigureOut">
              <a:rPr lang="en-US" smtClean="0"/>
              <a:t>7/18/2018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31D78D-0B9A-409C-9563-869E20B98569}" type="slidenum">
              <a:rPr lang="en-US" smtClean="0"/>
              <a:t>‹#›</a:t>
            </a:fld>
            <a:endParaRPr lang="en-US"/>
          </a:p>
        </p:txBody>
      </p:sp>
    </p:spTree>
    <p:extLst>
      <p:ext uri="{BB962C8B-B14F-4D97-AF65-F5344CB8AC3E}">
        <p14:creationId xmlns:p14="http://schemas.microsoft.com/office/powerpoint/2010/main" val="1623963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C7989A-719D-4BDD-BF38-6AC3E5DDA85C}" type="datetimeFigureOut">
              <a:rPr lang="en-US" smtClean="0"/>
              <a:t>7/18/2018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31D78D-0B9A-409C-9563-869E20B98569}" type="slidenum">
              <a:rPr lang="en-US" smtClean="0"/>
              <a:t>‹#›</a:t>
            </a:fld>
            <a:endParaRPr lang="en-US"/>
          </a:p>
        </p:txBody>
      </p:sp>
    </p:spTree>
    <p:extLst>
      <p:ext uri="{BB962C8B-B14F-4D97-AF65-F5344CB8AC3E}">
        <p14:creationId xmlns:p14="http://schemas.microsoft.com/office/powerpoint/2010/main" val="3476281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C7989A-719D-4BDD-BF38-6AC3E5DDA85C}" type="datetimeFigureOut">
              <a:rPr lang="en-US" smtClean="0"/>
              <a:t>7/18/2018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31D78D-0B9A-409C-9563-869E20B98569}" type="slidenum">
              <a:rPr lang="en-US" smtClean="0"/>
              <a:t>‹#›</a:t>
            </a:fld>
            <a:endParaRPr lang="en-US"/>
          </a:p>
        </p:txBody>
      </p:sp>
    </p:spTree>
    <p:extLst>
      <p:ext uri="{BB962C8B-B14F-4D97-AF65-F5344CB8AC3E}">
        <p14:creationId xmlns:p14="http://schemas.microsoft.com/office/powerpoint/2010/main" val="2951212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6C7989A-719D-4BDD-BF38-6AC3E5DDA85C}" type="datetimeFigureOut">
              <a:rPr lang="en-US" smtClean="0"/>
              <a:t>7/18/2018</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931D78D-0B9A-409C-9563-869E20B98569}" type="slidenum">
              <a:rPr lang="en-US" smtClean="0"/>
              <a:t>‹#›</a:t>
            </a:fld>
            <a:endParaRPr lang="en-US"/>
          </a:p>
        </p:txBody>
      </p:sp>
    </p:spTree>
    <p:extLst>
      <p:ext uri="{BB962C8B-B14F-4D97-AF65-F5344CB8AC3E}">
        <p14:creationId xmlns:p14="http://schemas.microsoft.com/office/powerpoint/2010/main" val="19767466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en.wikipedia.org/wiki/Yigal_Yadin" TargetMode="External"/><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hyperlink" Target="https://en.wikipedia.org/wiki/Tel_Hazor#cite_note-biblicalarchaeology-1" TargetMode="External"/><Relationship Id="rId4" Type="http://schemas.openxmlformats.org/officeDocument/2006/relationships/hyperlink" Target="https://en.wikipedia.org/wiki/Israel"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google.com/url?sa=i&amp;rct=j&amp;q=&amp;esrc=s&amp;source=images&amp;cd=&amp;cad=rja&amp;uact=8&amp;ved=0ahUKEwjCqNyNyr3UAhUM64MKHaAdCcsQjRwIBw&amp;url=https://watchjerusalem.co.il/2016/12/29/david-and-solomon-actually-exist/&amp;psig=AFQjCNGp7Foqbb75k1WzAtGMgOhWYYT1Uw&amp;ust=1497537731337190"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54038" y="482600"/>
            <a:ext cx="1870076"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Box 6"/>
          <p:cNvSpPr txBox="1">
            <a:spLocks noChangeArrowheads="1"/>
          </p:cNvSpPr>
          <p:nvPr/>
        </p:nvSpPr>
        <p:spPr bwMode="auto">
          <a:xfrm>
            <a:off x="0" y="742950"/>
            <a:ext cx="111120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altLang="x-none" sz="2000" b="1" dirty="0" smtClean="0">
                <a:solidFill>
                  <a:schemeClr val="bg1"/>
                </a:solidFill>
                <a:latin typeface="Aleo Light" charset="0"/>
                <a:ea typeface="Aleo Light" charset="0"/>
                <a:cs typeface="Aleo Light" charset="0"/>
              </a:rPr>
              <a:t> </a:t>
            </a:r>
            <a:r>
              <a:rPr lang="en-US" altLang="x-none" sz="6000" b="1" dirty="0" smtClean="0">
                <a:solidFill>
                  <a:schemeClr val="bg1"/>
                </a:solidFill>
                <a:latin typeface="Aleo Light" charset="0"/>
                <a:ea typeface="Aleo Light" charset="0"/>
                <a:cs typeface="Aleo Light" charset="0"/>
              </a:rPr>
              <a:t>21</a:t>
            </a:r>
            <a:endParaRPr lang="en-US" altLang="x-none" sz="6000" b="1" dirty="0">
              <a:solidFill>
                <a:schemeClr val="bg1"/>
              </a:solidFill>
              <a:latin typeface="Aleo Light" charset="0"/>
              <a:ea typeface="Aleo Light" charset="0"/>
              <a:cs typeface="Aleo Light" charset="0"/>
            </a:endParaRPr>
          </a:p>
        </p:txBody>
      </p:sp>
      <p:sp>
        <p:nvSpPr>
          <p:cNvPr id="24579" name="Rectangle 7"/>
          <p:cNvSpPr>
            <a:spLocks noChangeArrowheads="1"/>
          </p:cNvSpPr>
          <p:nvPr/>
        </p:nvSpPr>
        <p:spPr bwMode="auto">
          <a:xfrm>
            <a:off x="1600200" y="285750"/>
            <a:ext cx="7010400"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altLang="x-none" sz="2800" b="1" dirty="0">
                <a:solidFill>
                  <a:srgbClr val="5C8F6A"/>
                </a:solidFill>
                <a:latin typeface="Aleo Light" charset="0"/>
              </a:rPr>
              <a:t>What is </a:t>
            </a:r>
            <a:r>
              <a:rPr lang="en-US" sz="2800" b="1" dirty="0">
                <a:solidFill>
                  <a:srgbClr val="5C8F6A"/>
                </a:solidFill>
                <a:latin typeface="Aleo Light" charset="0"/>
              </a:rPr>
              <a:t>marriage of God’s </a:t>
            </a:r>
            <a:r>
              <a:rPr lang="en-US" sz="2800" b="1" dirty="0" smtClean="0">
                <a:solidFill>
                  <a:srgbClr val="5C8F6A"/>
                </a:solidFill>
                <a:latin typeface="Aleo Light" charset="0"/>
              </a:rPr>
              <a:t>making</a:t>
            </a:r>
            <a:r>
              <a:rPr lang="en-US" altLang="x-none" sz="2800" b="1" dirty="0" smtClean="0">
                <a:solidFill>
                  <a:srgbClr val="5C8F6A"/>
                </a:solidFill>
                <a:latin typeface="Aleo Light" charset="0"/>
              </a:rPr>
              <a:t>?</a:t>
            </a:r>
            <a:endParaRPr lang="en-US" altLang="x-none" sz="2800" b="1" dirty="0">
              <a:solidFill>
                <a:srgbClr val="5C8F6A"/>
              </a:solidFill>
              <a:latin typeface="Aleo Light" charset="0"/>
            </a:endParaRPr>
          </a:p>
          <a:p>
            <a:endParaRPr lang="en-US" altLang="x-none" sz="1000" b="1" dirty="0"/>
          </a:p>
          <a:p>
            <a:r>
              <a:rPr lang="en-US" dirty="0">
                <a:latin typeface="Myriad Pro" charset="0"/>
                <a:ea typeface="Myriad Pro" charset="0"/>
                <a:cs typeface="Myriad Pro" charset="0"/>
              </a:rPr>
              <a:t>The LORD God fashioned into a woman the rib which He had taken from the man, and brought her to the man.  The man said, “This is now bone of my bones, and flesh of my flesh; she shall be called Woman, because she was taken out of Man.”  For this reason a man shall leave his father and his mother, and be joined to his wife; and they shall become one flesh (NASB; Gen. 2:22-24</a:t>
            </a:r>
            <a:r>
              <a:rPr lang="en-US" dirty="0" smtClean="0">
                <a:latin typeface="Myriad Pro" charset="0"/>
                <a:ea typeface="Myriad Pro" charset="0"/>
                <a:cs typeface="Myriad Pro" charset="0"/>
              </a:rPr>
              <a:t>).</a:t>
            </a:r>
          </a:p>
          <a:p>
            <a:endParaRPr lang="en-US" sz="1200" dirty="0">
              <a:latin typeface="Myriad Pro" charset="0"/>
              <a:ea typeface="Myriad Pro" charset="0"/>
              <a:cs typeface="Myriad Pro" charset="0"/>
            </a:endParaRPr>
          </a:p>
          <a:p>
            <a:r>
              <a:rPr lang="en-US" dirty="0">
                <a:latin typeface="Myriad Pro" charset="0"/>
                <a:ea typeface="Myriad Pro" charset="0"/>
                <a:cs typeface="Myriad Pro" charset="0"/>
              </a:rPr>
              <a:t>. . . she is your companion and your wife by </a:t>
            </a:r>
            <a:r>
              <a:rPr lang="en-US" dirty="0" smtClean="0">
                <a:latin typeface="Myriad Pro" charset="0"/>
                <a:ea typeface="Myriad Pro" charset="0"/>
                <a:cs typeface="Myriad Pro" charset="0"/>
              </a:rPr>
              <a:t>covenant (NASB</a:t>
            </a:r>
            <a:r>
              <a:rPr lang="en-US" dirty="0">
                <a:latin typeface="Myriad Pro" charset="0"/>
                <a:ea typeface="Myriad Pro" charset="0"/>
                <a:cs typeface="Myriad Pro" charset="0"/>
              </a:rPr>
              <a:t>; Mal. 2:14). </a:t>
            </a:r>
            <a:endParaRPr lang="en-US" dirty="0" smtClean="0">
              <a:latin typeface="Myriad Pro" charset="0"/>
              <a:ea typeface="Myriad Pro" charset="0"/>
              <a:cs typeface="Myriad Pro" charset="0"/>
            </a:endParaRPr>
          </a:p>
          <a:p>
            <a:endParaRPr lang="en-US" sz="1200" dirty="0">
              <a:latin typeface="Myriad Pro" charset="0"/>
              <a:ea typeface="Myriad Pro" charset="0"/>
              <a:cs typeface="Myriad Pro" charset="0"/>
            </a:endParaRPr>
          </a:p>
          <a:p>
            <a:r>
              <a:rPr lang="en-US" dirty="0">
                <a:latin typeface="Myriad Pro" charset="0"/>
                <a:ea typeface="Myriad Pro" charset="0"/>
                <a:cs typeface="Myriad Pro" charset="0"/>
              </a:rPr>
              <a:t>So they are no longer two, but one flesh.  What therefore God has joined together, let no man separate (NASB; Matt. 19:6</a:t>
            </a:r>
            <a:r>
              <a:rPr lang="en-US" dirty="0" smtClean="0">
                <a:latin typeface="Myriad Pro" charset="0"/>
                <a:ea typeface="Myriad Pro" charset="0"/>
                <a:cs typeface="Myriad Pro" charset="0"/>
              </a:rPr>
              <a:t>).</a:t>
            </a:r>
          </a:p>
          <a:p>
            <a:endParaRPr lang="en-US" sz="1200" dirty="0">
              <a:latin typeface="Myriad Pro" charset="0"/>
              <a:ea typeface="Myriad Pro" charset="0"/>
              <a:cs typeface="Myriad Pro" charset="0"/>
            </a:endParaRPr>
          </a:p>
          <a:p>
            <a:r>
              <a:rPr lang="en-US" dirty="0">
                <a:latin typeface="Myriad Pro" charset="0"/>
                <a:ea typeface="Myriad Pro" charset="0"/>
                <a:cs typeface="Myriad Pro" charset="0"/>
              </a:rPr>
              <a:t>For the married woman is bound by law to her husband while he is living; but if her husband dies, she is released from the law concerning the husband (NASB; Rom. 7:2).</a:t>
            </a:r>
          </a:p>
        </p:txBody>
      </p:sp>
    </p:spTree>
    <p:extLst>
      <p:ext uri="{BB962C8B-B14F-4D97-AF65-F5344CB8AC3E}">
        <p14:creationId xmlns:p14="http://schemas.microsoft.com/office/powerpoint/2010/main" val="2724611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1450"/>
            <a:ext cx="9557657" cy="688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 y="361950"/>
            <a:ext cx="8686800" cy="2667397"/>
          </a:xfrm>
          <a:prstGeom prst="rect">
            <a:avLst/>
          </a:prstGeom>
          <a:noFill/>
        </p:spPr>
        <p:txBody>
          <a:bodyPr wrap="square" rtlCol="0">
            <a:spAutoFit/>
          </a:bodyPr>
          <a:lstStyle/>
          <a:p>
            <a:r>
              <a:rPr lang="en-US" sz="3200" dirty="0">
                <a:solidFill>
                  <a:schemeClr val="bg1"/>
                </a:solidFill>
              </a:rPr>
              <a:t>Numbers 13:27 Thus they told him, and said, "We went in to the land where you sent us; and it certainly does flow with milk and honey, and this is its fruit. </a:t>
            </a:r>
            <a:endParaRPr lang="en-US" sz="3200" dirty="0" smtClean="0">
              <a:solidFill>
                <a:schemeClr val="bg1"/>
              </a:solidFill>
            </a:endParaRPr>
          </a:p>
          <a:p>
            <a:endParaRPr lang="en-US" sz="3200" baseline="300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40184253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1450"/>
            <a:ext cx="9557657" cy="688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 y="361950"/>
            <a:ext cx="8686800" cy="4637167"/>
          </a:xfrm>
          <a:prstGeom prst="rect">
            <a:avLst/>
          </a:prstGeom>
          <a:noFill/>
        </p:spPr>
        <p:txBody>
          <a:bodyPr wrap="square" rtlCol="0">
            <a:spAutoFit/>
          </a:bodyPr>
          <a:lstStyle/>
          <a:p>
            <a:r>
              <a:rPr lang="en-US" sz="3200" dirty="0">
                <a:solidFill>
                  <a:schemeClr val="bg1"/>
                </a:solidFill>
              </a:rPr>
              <a:t>Numbers 13:27 Thus they told him, and said, "We went in to the land where you sent us; and it certainly does flow with milk and honey, and this is its fruit. </a:t>
            </a:r>
            <a:endParaRPr lang="en-US" sz="3200" dirty="0" smtClean="0">
              <a:solidFill>
                <a:schemeClr val="bg1"/>
              </a:solidFill>
            </a:endParaRPr>
          </a:p>
          <a:p>
            <a:endParaRPr lang="en-US" sz="3200" baseline="30000" dirty="0">
              <a:solidFill>
                <a:schemeClr val="bg1"/>
              </a:solidFill>
            </a:endParaRPr>
          </a:p>
          <a:p>
            <a:r>
              <a:rPr lang="en-US" sz="3200" baseline="30000" dirty="0" smtClean="0">
                <a:solidFill>
                  <a:schemeClr val="bg1"/>
                </a:solidFill>
              </a:rPr>
              <a:t>28</a:t>
            </a:r>
            <a:r>
              <a:rPr lang="en-US" sz="3200" dirty="0" smtClean="0">
                <a:solidFill>
                  <a:schemeClr val="bg1"/>
                </a:solidFill>
              </a:rPr>
              <a:t> </a:t>
            </a:r>
            <a:r>
              <a:rPr lang="en-US" sz="3200" dirty="0">
                <a:solidFill>
                  <a:schemeClr val="bg1"/>
                </a:solidFill>
              </a:rPr>
              <a:t>"Nevertheless, the people who live in the land are strong, and the cities are fortified </a:t>
            </a:r>
            <a:r>
              <a:rPr lang="en-US" sz="3200" i="1" dirty="0">
                <a:solidFill>
                  <a:schemeClr val="bg1"/>
                </a:solidFill>
              </a:rPr>
              <a:t>and </a:t>
            </a:r>
            <a:r>
              <a:rPr lang="en-US" sz="3200" dirty="0">
                <a:solidFill>
                  <a:schemeClr val="bg1"/>
                </a:solidFill>
              </a:rPr>
              <a:t>very large; and moreover, we saw the descendants of </a:t>
            </a:r>
            <a:r>
              <a:rPr lang="en-US" sz="3200" dirty="0" err="1">
                <a:solidFill>
                  <a:schemeClr val="bg1"/>
                </a:solidFill>
              </a:rPr>
              <a:t>Anak</a:t>
            </a:r>
            <a:r>
              <a:rPr lang="en-US" sz="3200" dirty="0">
                <a:solidFill>
                  <a:schemeClr val="bg1"/>
                </a:solidFill>
              </a:rPr>
              <a:t> there. </a:t>
            </a:r>
            <a:r>
              <a:rPr lang="en-US" sz="3200" dirty="0" smtClean="0">
                <a:solidFill>
                  <a:schemeClr val="bg1"/>
                </a:solidFill>
              </a:rPr>
              <a:t> </a:t>
            </a:r>
            <a:endParaRPr lang="en-US" sz="32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8125953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1450"/>
            <a:ext cx="9557657" cy="688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 y="361950"/>
            <a:ext cx="8686800" cy="2554545"/>
          </a:xfrm>
          <a:prstGeom prst="rect">
            <a:avLst/>
          </a:prstGeom>
          <a:noFill/>
        </p:spPr>
        <p:txBody>
          <a:bodyPr wrap="square" rtlCol="0">
            <a:spAutoFit/>
          </a:bodyPr>
          <a:lstStyle/>
          <a:p>
            <a:r>
              <a:rPr lang="en-US" sz="3200" baseline="30000" dirty="0" smtClean="0">
                <a:solidFill>
                  <a:schemeClr val="bg1"/>
                </a:solidFill>
              </a:rPr>
              <a:t>29</a:t>
            </a:r>
            <a:r>
              <a:rPr lang="en-US" sz="3200" dirty="0" smtClean="0">
                <a:solidFill>
                  <a:schemeClr val="bg1"/>
                </a:solidFill>
              </a:rPr>
              <a:t> </a:t>
            </a:r>
            <a:r>
              <a:rPr lang="en-US" sz="3200" dirty="0">
                <a:solidFill>
                  <a:schemeClr val="bg1"/>
                </a:solidFill>
              </a:rPr>
              <a:t>"Amalek is living in the land of the Negev and the Hittites and the </a:t>
            </a:r>
            <a:r>
              <a:rPr lang="en-US" sz="3200" dirty="0" err="1">
                <a:solidFill>
                  <a:schemeClr val="bg1"/>
                </a:solidFill>
              </a:rPr>
              <a:t>Jebusites</a:t>
            </a:r>
            <a:r>
              <a:rPr lang="en-US" sz="3200" dirty="0">
                <a:solidFill>
                  <a:schemeClr val="bg1"/>
                </a:solidFill>
              </a:rPr>
              <a:t> and the Amorites are living in the hill country, and the Canaanites are living by the sea and by the side of the Jordan</a:t>
            </a:r>
            <a:r>
              <a:rPr lang="en-US" sz="3200" dirty="0" smtClean="0">
                <a:solidFill>
                  <a:schemeClr val="bg1"/>
                </a:solidFill>
              </a:rPr>
              <a:t>.“</a:t>
            </a:r>
          </a:p>
          <a:p>
            <a:endParaRPr lang="en-US" sz="3200" dirty="0">
              <a:solidFill>
                <a:schemeClr val="bg1"/>
              </a:solidFill>
            </a:endParaRPr>
          </a:p>
        </p:txBody>
      </p:sp>
    </p:spTree>
    <p:extLst>
      <p:ext uri="{BB962C8B-B14F-4D97-AF65-F5344CB8AC3E}">
        <p14:creationId xmlns:p14="http://schemas.microsoft.com/office/powerpoint/2010/main" val="38843507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1450"/>
            <a:ext cx="9557657" cy="688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 y="361950"/>
            <a:ext cx="8686800" cy="2226250"/>
          </a:xfrm>
          <a:prstGeom prst="rect">
            <a:avLst/>
          </a:prstGeom>
          <a:noFill/>
        </p:spPr>
        <p:txBody>
          <a:bodyPr wrap="square" rtlCol="0">
            <a:spAutoFit/>
          </a:bodyPr>
          <a:lstStyle/>
          <a:p>
            <a:r>
              <a:rPr lang="en-US" sz="3200" b="1" baseline="30000" dirty="0">
                <a:solidFill>
                  <a:schemeClr val="accent3">
                    <a:lumMod val="40000"/>
                    <a:lumOff val="60000"/>
                  </a:schemeClr>
                </a:solidFill>
              </a:rPr>
              <a:t>30</a:t>
            </a:r>
            <a:r>
              <a:rPr lang="en-US" sz="3200" b="1" dirty="0">
                <a:solidFill>
                  <a:schemeClr val="accent3">
                    <a:lumMod val="40000"/>
                    <a:lumOff val="60000"/>
                  </a:schemeClr>
                </a:solidFill>
              </a:rPr>
              <a:t> </a:t>
            </a:r>
            <a:r>
              <a:rPr lang="en-US" sz="3200" b="1" dirty="0" smtClean="0">
                <a:solidFill>
                  <a:schemeClr val="accent3">
                    <a:lumMod val="40000"/>
                    <a:lumOff val="60000"/>
                  </a:schemeClr>
                </a:solidFill>
              </a:rPr>
              <a:t>Then Caleb </a:t>
            </a:r>
            <a:r>
              <a:rPr lang="en-US" sz="3200" b="1" dirty="0">
                <a:solidFill>
                  <a:schemeClr val="accent3">
                    <a:lumMod val="40000"/>
                    <a:lumOff val="60000"/>
                  </a:schemeClr>
                </a:solidFill>
              </a:rPr>
              <a:t>quieted the people before Moses and said, "We should by all means go up and take possession of it, for we will surely overcome it."</a:t>
            </a:r>
            <a:r>
              <a:rPr lang="en-US" sz="3200" dirty="0">
                <a:solidFill>
                  <a:schemeClr val="accent3">
                    <a:lumMod val="40000"/>
                    <a:lumOff val="60000"/>
                  </a:schemeClr>
                </a:solidFill>
              </a:rPr>
              <a:t> </a:t>
            </a:r>
            <a:endParaRPr lang="en-US" sz="3200" dirty="0" smtClean="0">
              <a:solidFill>
                <a:schemeClr val="accent3">
                  <a:lumMod val="40000"/>
                  <a:lumOff val="60000"/>
                </a:schemeClr>
              </a:solidFill>
            </a:endParaRPr>
          </a:p>
          <a:p>
            <a:endParaRPr lang="en-US" sz="3200" baseline="30000" dirty="0"/>
          </a:p>
          <a:p>
            <a:endParaRPr lang="en-US" sz="3200" baseline="30000" dirty="0" smtClean="0"/>
          </a:p>
        </p:txBody>
      </p:sp>
    </p:spTree>
    <p:extLst>
      <p:ext uri="{BB962C8B-B14F-4D97-AF65-F5344CB8AC3E}">
        <p14:creationId xmlns:p14="http://schemas.microsoft.com/office/powerpoint/2010/main" val="37210969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1450"/>
            <a:ext cx="9557657" cy="688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 y="361950"/>
            <a:ext cx="8686800" cy="5293757"/>
          </a:xfrm>
          <a:prstGeom prst="rect">
            <a:avLst/>
          </a:prstGeom>
          <a:noFill/>
        </p:spPr>
        <p:txBody>
          <a:bodyPr wrap="square" rtlCol="0">
            <a:spAutoFit/>
          </a:bodyPr>
          <a:lstStyle/>
          <a:p>
            <a:r>
              <a:rPr lang="en-US" sz="3200" b="1" baseline="30000" dirty="0" smtClean="0">
                <a:solidFill>
                  <a:schemeClr val="bg1"/>
                </a:solidFill>
              </a:rPr>
              <a:t>31</a:t>
            </a:r>
            <a:r>
              <a:rPr lang="en-US" sz="3200" b="1" dirty="0" smtClean="0">
                <a:solidFill>
                  <a:schemeClr val="bg1"/>
                </a:solidFill>
              </a:rPr>
              <a:t> </a:t>
            </a:r>
            <a:r>
              <a:rPr lang="en-US" sz="3200" b="1" dirty="0">
                <a:solidFill>
                  <a:schemeClr val="bg1"/>
                </a:solidFill>
              </a:rPr>
              <a:t>But the men who had gone up with him said, "We are not able to go up against the people, for they are too strong for us." </a:t>
            </a:r>
            <a:r>
              <a:rPr lang="en-US" sz="3200" b="1" baseline="30000" dirty="0">
                <a:solidFill>
                  <a:schemeClr val="bg1"/>
                </a:solidFill>
              </a:rPr>
              <a:t>32</a:t>
            </a:r>
            <a:r>
              <a:rPr lang="en-US" sz="3200" b="1" dirty="0">
                <a:solidFill>
                  <a:schemeClr val="bg1"/>
                </a:solidFill>
              </a:rPr>
              <a:t> So they gave out to the sons of Israel a bad report of the land which they had spied out, saying, "The land through which we have gone, in spying it out, is a land that devours its inhabitants; and all the people whom we saw in it are men of </a:t>
            </a:r>
            <a:r>
              <a:rPr lang="en-US" sz="3200" b="1" i="1" dirty="0">
                <a:solidFill>
                  <a:schemeClr val="bg1"/>
                </a:solidFill>
              </a:rPr>
              <a:t>great </a:t>
            </a:r>
            <a:r>
              <a:rPr lang="en-US" sz="3200" b="1" dirty="0">
                <a:solidFill>
                  <a:schemeClr val="bg1"/>
                </a:solidFill>
              </a:rPr>
              <a:t>size. </a:t>
            </a:r>
          </a:p>
          <a:p>
            <a:endParaRPr lang="en-US" sz="3200" b="0" i="0" u="none" strike="noStrike" baseline="0" dirty="0" smtClean="0"/>
          </a:p>
          <a:p>
            <a:endParaRPr lang="en-US" sz="32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7210969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1450"/>
            <a:ext cx="9557657" cy="688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 y="361950"/>
            <a:ext cx="8686800" cy="3323987"/>
          </a:xfrm>
          <a:prstGeom prst="rect">
            <a:avLst/>
          </a:prstGeom>
          <a:noFill/>
        </p:spPr>
        <p:txBody>
          <a:bodyPr wrap="square" rtlCol="0">
            <a:spAutoFit/>
          </a:bodyPr>
          <a:lstStyle/>
          <a:p>
            <a:r>
              <a:rPr lang="en-US" sz="3200" b="1" baseline="30000" dirty="0" smtClean="0">
                <a:solidFill>
                  <a:schemeClr val="bg1"/>
                </a:solidFill>
              </a:rPr>
              <a:t>33</a:t>
            </a:r>
            <a:r>
              <a:rPr lang="en-US" sz="3200" b="1" dirty="0" smtClean="0">
                <a:solidFill>
                  <a:schemeClr val="bg1"/>
                </a:solidFill>
              </a:rPr>
              <a:t> </a:t>
            </a:r>
            <a:r>
              <a:rPr lang="en-US" sz="3200" b="1" dirty="0">
                <a:solidFill>
                  <a:schemeClr val="bg1"/>
                </a:solidFill>
              </a:rPr>
              <a:t>"There also we saw the Nephilim (the sons of </a:t>
            </a:r>
            <a:r>
              <a:rPr lang="en-US" sz="3200" b="1" dirty="0" err="1">
                <a:solidFill>
                  <a:schemeClr val="bg1"/>
                </a:solidFill>
              </a:rPr>
              <a:t>Anak</a:t>
            </a:r>
            <a:r>
              <a:rPr lang="en-US" sz="3200" b="1" dirty="0">
                <a:solidFill>
                  <a:schemeClr val="bg1"/>
                </a:solidFill>
              </a:rPr>
              <a:t> are part of the Nephilim); and we became like grasshoppers in our own sight, and so we were in their sight."</a:t>
            </a:r>
          </a:p>
          <a:p>
            <a:endParaRPr lang="en-US" sz="3200" b="0" i="0" u="none" strike="noStrike" baseline="0" dirty="0" smtClean="0"/>
          </a:p>
          <a:p>
            <a:endParaRPr lang="en-US" sz="32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4093241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mminnick.MOUNTCALVARY\Pictures\2017-06-14\0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759744" y="-2274094"/>
            <a:ext cx="5700713" cy="1013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73093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mage result for artist's view of Canaanite Haz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52450"/>
            <a:ext cx="10820400" cy="7406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5590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s://upload.wikimedia.org/wikipedia/commons/1/19/Tel_hatz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48" y="14749"/>
            <a:ext cx="9401916" cy="5300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6426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mminnick.MOUNTCALVARY\Desktop\Israel\Israel photos 2008\2008_05_19\IMG_0395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93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66800" y="5314950"/>
            <a:ext cx="8534400" cy="1200329"/>
          </a:xfrm>
          <a:prstGeom prst="rect">
            <a:avLst/>
          </a:prstGeom>
          <a:noFill/>
        </p:spPr>
        <p:txBody>
          <a:bodyPr wrap="square" rtlCol="0">
            <a:spAutoFit/>
          </a:bodyPr>
          <a:lstStyle/>
          <a:p>
            <a:r>
              <a:rPr lang="en-US" dirty="0" smtClean="0"/>
              <a:t>The </a:t>
            </a:r>
            <a:r>
              <a:rPr lang="en-US" dirty="0" err="1" smtClean="0"/>
              <a:t>Hazor</a:t>
            </a:r>
            <a:r>
              <a:rPr lang="en-US" dirty="0" smtClean="0"/>
              <a:t> expedition headed by </a:t>
            </a:r>
            <a:r>
              <a:rPr lang="en-US" dirty="0" err="1" smtClean="0">
                <a:hlinkClick r:id="rId3" tooltip="Yigal Yadin"/>
              </a:rPr>
              <a:t>Yigal</a:t>
            </a:r>
            <a:r>
              <a:rPr lang="en-US" dirty="0" smtClean="0">
                <a:hlinkClick r:id="rId3" tooltip="Yigal Yadin"/>
              </a:rPr>
              <a:t> </a:t>
            </a:r>
            <a:r>
              <a:rPr lang="en-US" dirty="0" err="1" smtClean="0">
                <a:hlinkClick r:id="rId3" tooltip="Yigal Yadin"/>
              </a:rPr>
              <a:t>Yadin</a:t>
            </a:r>
            <a:r>
              <a:rPr lang="en-US" dirty="0" smtClean="0"/>
              <a:t> in the mid-1950s was the most important dig undertaken by </a:t>
            </a:r>
            <a:r>
              <a:rPr lang="en-US" dirty="0" smtClean="0">
                <a:hlinkClick r:id="rId4" tooltip="Israel"/>
              </a:rPr>
              <a:t>Israel</a:t>
            </a:r>
            <a:r>
              <a:rPr lang="en-US" dirty="0" smtClean="0"/>
              <a:t> in its early years of statehood. Tel </a:t>
            </a:r>
            <a:r>
              <a:rPr lang="en-US" dirty="0" err="1" smtClean="0"/>
              <a:t>Hazor</a:t>
            </a:r>
            <a:r>
              <a:rPr lang="en-US" dirty="0" smtClean="0"/>
              <a:t> is the largest archaeological site in northern Israel, featuring an upper tell of 30 acres and a lower city of more than 175 acres.</a:t>
            </a:r>
            <a:r>
              <a:rPr lang="en-US" baseline="30000" dirty="0" smtClean="0">
                <a:hlinkClick r:id="rId5"/>
              </a:rPr>
              <a:t>[1]</a:t>
            </a:r>
            <a:endParaRPr lang="en-US" dirty="0"/>
          </a:p>
        </p:txBody>
      </p:sp>
    </p:spTree>
    <p:extLst>
      <p:ext uri="{BB962C8B-B14F-4D97-AF65-F5344CB8AC3E}">
        <p14:creationId xmlns:p14="http://schemas.microsoft.com/office/powerpoint/2010/main" val="12745603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916305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3"/>
          <p:cNvSpPr>
            <a:spLocks noChangeArrowheads="1"/>
          </p:cNvSpPr>
          <p:nvPr/>
        </p:nvSpPr>
        <p:spPr bwMode="auto">
          <a:xfrm>
            <a:off x="457200" y="708720"/>
            <a:ext cx="79248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sz="2400" b="1" dirty="0">
                <a:solidFill>
                  <a:schemeClr val="bg1"/>
                </a:solidFill>
                <a:latin typeface="Aleo Light" charset="0"/>
              </a:rPr>
              <a:t>Marriage of God’s making is the joining by covenant of one male and </a:t>
            </a:r>
            <a:r>
              <a:rPr lang="en-US" sz="2400" b="1" dirty="0" smtClean="0">
                <a:solidFill>
                  <a:schemeClr val="bg1"/>
                </a:solidFill>
                <a:latin typeface="Aleo Light" charset="0"/>
              </a:rPr>
              <a:t>one female </a:t>
            </a:r>
            <a:r>
              <a:rPr lang="en-US" sz="2400" b="1" dirty="0">
                <a:solidFill>
                  <a:schemeClr val="bg1"/>
                </a:solidFill>
                <a:latin typeface="Aleo Light" charset="0"/>
              </a:rPr>
              <a:t>to become one flesh until </a:t>
            </a:r>
            <a:r>
              <a:rPr lang="en-US" sz="2400" b="1" dirty="0" smtClean="0">
                <a:solidFill>
                  <a:schemeClr val="bg1"/>
                </a:solidFill>
                <a:latin typeface="Aleo Light" charset="0"/>
              </a:rPr>
              <a:t>parted </a:t>
            </a:r>
            <a:r>
              <a:rPr lang="en-US" sz="2400" b="1" dirty="0">
                <a:solidFill>
                  <a:schemeClr val="bg1"/>
                </a:solidFill>
                <a:latin typeface="Aleo Light" charset="0"/>
              </a:rPr>
              <a:t>by death. </a:t>
            </a:r>
            <a:endParaRPr lang="en-US" sz="2400" b="1" dirty="0" smtClean="0">
              <a:solidFill>
                <a:schemeClr val="bg1"/>
              </a:solidFill>
              <a:latin typeface="Aleo Light" charset="0"/>
            </a:endParaRPr>
          </a:p>
          <a:p>
            <a:endParaRPr lang="en-US" sz="2400" b="1" dirty="0" smtClean="0">
              <a:solidFill>
                <a:schemeClr val="bg1"/>
              </a:solidFill>
              <a:latin typeface="Aleo Light" charset="0"/>
            </a:endParaRPr>
          </a:p>
          <a:p>
            <a:endParaRPr lang="en-US" sz="2400" b="1" i="1" dirty="0">
              <a:solidFill>
                <a:schemeClr val="bg1"/>
              </a:solidFill>
              <a:latin typeface="Aleo Light" charset="0"/>
            </a:endParaRPr>
          </a:p>
          <a:p>
            <a:r>
              <a:rPr lang="en-US" sz="2000" b="1" dirty="0">
                <a:solidFill>
                  <a:schemeClr val="bg1"/>
                </a:solidFill>
                <a:latin typeface="Aleo Light" charset="0"/>
              </a:rPr>
              <a:t>Note: </a:t>
            </a:r>
            <a:r>
              <a:rPr lang="en-US" sz="2000" b="1" i="1" dirty="0">
                <a:solidFill>
                  <a:schemeClr val="bg1"/>
                </a:solidFill>
                <a:latin typeface="Aleo Light" charset="0"/>
              </a:rPr>
              <a:t>Male </a:t>
            </a:r>
            <a:r>
              <a:rPr lang="en-US" sz="2000" b="1" dirty="0">
                <a:solidFill>
                  <a:schemeClr val="bg1"/>
                </a:solidFill>
                <a:latin typeface="Aleo Light" charset="0"/>
              </a:rPr>
              <a:t>and</a:t>
            </a:r>
            <a:r>
              <a:rPr lang="en-US" sz="2000" b="1" i="1" dirty="0">
                <a:solidFill>
                  <a:schemeClr val="bg1"/>
                </a:solidFill>
                <a:latin typeface="Aleo Light" charset="0"/>
              </a:rPr>
              <a:t> female </a:t>
            </a:r>
            <a:r>
              <a:rPr lang="en-US" sz="2000" b="1" dirty="0">
                <a:solidFill>
                  <a:schemeClr val="bg1"/>
                </a:solidFill>
                <a:latin typeface="Aleo Light" charset="0"/>
              </a:rPr>
              <a:t>are the two genders created by </a:t>
            </a:r>
            <a:r>
              <a:rPr lang="en-US" sz="2000" b="1" dirty="0" smtClean="0">
                <a:solidFill>
                  <a:schemeClr val="bg1"/>
                </a:solidFill>
                <a:latin typeface="Aleo Light" charset="0"/>
              </a:rPr>
              <a:t>God</a:t>
            </a:r>
          </a:p>
          <a:p>
            <a:r>
              <a:rPr lang="en-US" sz="2000" b="1" dirty="0" smtClean="0">
                <a:solidFill>
                  <a:schemeClr val="bg1"/>
                </a:solidFill>
                <a:latin typeface="Aleo Light" charset="0"/>
              </a:rPr>
              <a:t>and </a:t>
            </a:r>
            <a:r>
              <a:rPr lang="en-US" sz="2000" b="1" dirty="0">
                <a:solidFill>
                  <a:schemeClr val="bg1"/>
                </a:solidFill>
                <a:latin typeface="Aleo Light" charset="0"/>
              </a:rPr>
              <a:t>multiplied naturally by their sexual union. </a:t>
            </a:r>
            <a:r>
              <a:rPr lang="en-US" sz="2000" b="1" i="1" dirty="0">
                <a:solidFill>
                  <a:schemeClr val="bg1"/>
                </a:solidFill>
                <a:latin typeface="Aleo Light" charset="0"/>
              </a:rPr>
              <a:t> Male and </a:t>
            </a:r>
            <a:endParaRPr lang="en-US" sz="2000" b="1" i="1" dirty="0" smtClean="0">
              <a:solidFill>
                <a:schemeClr val="bg1"/>
              </a:solidFill>
              <a:latin typeface="Aleo Light" charset="0"/>
            </a:endParaRPr>
          </a:p>
          <a:p>
            <a:r>
              <a:rPr lang="en-US" sz="2000" b="1" i="1" dirty="0" smtClean="0">
                <a:solidFill>
                  <a:schemeClr val="bg1"/>
                </a:solidFill>
                <a:latin typeface="Aleo Light" charset="0"/>
              </a:rPr>
              <a:t>female </a:t>
            </a:r>
            <a:r>
              <a:rPr lang="en-US" sz="2000" b="1" i="1" dirty="0">
                <a:solidFill>
                  <a:schemeClr val="bg1"/>
                </a:solidFill>
                <a:latin typeface="Aleo Light" charset="0"/>
              </a:rPr>
              <a:t>He created them.  God blessed them; and God </a:t>
            </a:r>
            <a:endParaRPr lang="en-US" sz="2000" b="1" i="1" dirty="0" smtClean="0">
              <a:solidFill>
                <a:schemeClr val="bg1"/>
              </a:solidFill>
              <a:latin typeface="Aleo Light" charset="0"/>
            </a:endParaRPr>
          </a:p>
          <a:p>
            <a:r>
              <a:rPr lang="en-US" sz="2000" b="1" i="1" dirty="0" smtClean="0">
                <a:solidFill>
                  <a:schemeClr val="bg1"/>
                </a:solidFill>
                <a:latin typeface="Aleo Light" charset="0"/>
              </a:rPr>
              <a:t>said </a:t>
            </a:r>
            <a:r>
              <a:rPr lang="en-US" sz="2000" b="1" i="1" dirty="0">
                <a:solidFill>
                  <a:schemeClr val="bg1"/>
                </a:solidFill>
                <a:latin typeface="Aleo Light" charset="0"/>
              </a:rPr>
              <a:t>to them, “Be fruitful and multiply” (Gen. 1:27b-28a).</a:t>
            </a:r>
          </a:p>
          <a:p>
            <a:endParaRPr lang="en-US" sz="2400" i="1" dirty="0">
              <a:solidFill>
                <a:schemeClr val="bg1"/>
              </a:solidFill>
              <a:latin typeface="Aleo Light" charset="0"/>
            </a:endParaRPr>
          </a:p>
        </p:txBody>
      </p:sp>
    </p:spTree>
    <p:extLst>
      <p:ext uri="{BB962C8B-B14F-4D97-AF65-F5344CB8AC3E}">
        <p14:creationId xmlns:p14="http://schemas.microsoft.com/office/powerpoint/2010/main" val="970277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mminnick.MOUNTCALVARY\Desktop\Hazor aerial from north, tb112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76803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6318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060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457200" y="0"/>
            <a:ext cx="10287000" cy="5143500"/>
          </a:xfrm>
          <a:prstGeom prst="rect">
            <a:avLst/>
          </a:prstGeom>
          <a:noFill/>
          <a:ln>
            <a:noFill/>
          </a:ln>
        </p:spPr>
      </p:pic>
    </p:spTree>
    <p:extLst>
      <p:ext uri="{BB962C8B-B14F-4D97-AF65-F5344CB8AC3E}">
        <p14:creationId xmlns:p14="http://schemas.microsoft.com/office/powerpoint/2010/main" val="7653375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mminnick.MOUNTCALVARY\Desktop\Israel\Israel 2006 Personal Trip\Israel May 13 2006 Capernaum and Hazor\DSCN18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009650"/>
            <a:ext cx="9220199" cy="6196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1466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060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781050"/>
            <a:ext cx="10515600" cy="6610350"/>
          </a:xfrm>
          <a:prstGeom prst="rect">
            <a:avLst/>
          </a:prstGeom>
          <a:noFill/>
          <a:ln>
            <a:noFill/>
          </a:ln>
        </p:spPr>
      </p:pic>
    </p:spTree>
    <p:extLst>
      <p:ext uri="{BB962C8B-B14F-4D97-AF65-F5344CB8AC3E}">
        <p14:creationId xmlns:p14="http://schemas.microsoft.com/office/powerpoint/2010/main" val="24603757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060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2400" y="-1162050"/>
            <a:ext cx="10287000" cy="7086600"/>
          </a:xfrm>
          <a:prstGeom prst="rect">
            <a:avLst/>
          </a:prstGeom>
          <a:noFill/>
          <a:ln>
            <a:noFill/>
          </a:ln>
        </p:spPr>
      </p:pic>
    </p:spTree>
    <p:extLst>
      <p:ext uri="{BB962C8B-B14F-4D97-AF65-F5344CB8AC3E}">
        <p14:creationId xmlns:p14="http://schemas.microsoft.com/office/powerpoint/2010/main" val="21468027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biblewhere.com/wp-content/uploads/2018/07/wsi-imageoptim-00481-083_eng-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9525000" cy="523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8687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hotelroomsearch.net/im/city/shezor-israel-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0442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mminnick.MOUNTCALVARY\Pictures\2017-05-31\1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333" y="-552450"/>
            <a:ext cx="9313333" cy="661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1582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minnick.MOUNTCALVARY\Pictures\2017-05-31\15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933450"/>
            <a:ext cx="11277600" cy="7494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8859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mminnick.MOUNTCALVARY\Desktop\IMG_22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 y="0"/>
            <a:ext cx="11516416" cy="920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2029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54038" y="482600"/>
            <a:ext cx="1870076"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Box 6"/>
          <p:cNvSpPr txBox="1">
            <a:spLocks noChangeArrowheads="1"/>
          </p:cNvSpPr>
          <p:nvPr/>
        </p:nvSpPr>
        <p:spPr bwMode="auto">
          <a:xfrm>
            <a:off x="0" y="742950"/>
            <a:ext cx="111120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altLang="x-none" sz="2000" b="1" dirty="0" smtClean="0">
                <a:solidFill>
                  <a:schemeClr val="bg1"/>
                </a:solidFill>
                <a:latin typeface="Aleo Light" charset="0"/>
                <a:ea typeface="Aleo Light" charset="0"/>
                <a:cs typeface="Aleo Light" charset="0"/>
              </a:rPr>
              <a:t> </a:t>
            </a:r>
            <a:r>
              <a:rPr lang="en-US" altLang="x-none" sz="6000" b="1" dirty="0" smtClean="0">
                <a:solidFill>
                  <a:schemeClr val="bg1"/>
                </a:solidFill>
                <a:latin typeface="Aleo Light" charset="0"/>
                <a:ea typeface="Aleo Light" charset="0"/>
                <a:cs typeface="Aleo Light" charset="0"/>
              </a:rPr>
              <a:t>22</a:t>
            </a:r>
            <a:endParaRPr lang="en-US" altLang="x-none" sz="6000" b="1" dirty="0">
              <a:solidFill>
                <a:schemeClr val="bg1"/>
              </a:solidFill>
              <a:latin typeface="Aleo Light" charset="0"/>
              <a:ea typeface="Aleo Light" charset="0"/>
              <a:cs typeface="Aleo Light" charset="0"/>
            </a:endParaRPr>
          </a:p>
        </p:txBody>
      </p:sp>
      <p:sp>
        <p:nvSpPr>
          <p:cNvPr id="24579" name="Rectangle 7"/>
          <p:cNvSpPr>
            <a:spLocks noChangeArrowheads="1"/>
          </p:cNvSpPr>
          <p:nvPr/>
        </p:nvSpPr>
        <p:spPr bwMode="auto">
          <a:xfrm>
            <a:off x="1600200" y="285750"/>
            <a:ext cx="7010400"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altLang="x-none" sz="2800" b="1" dirty="0">
                <a:solidFill>
                  <a:srgbClr val="5C8F6A"/>
                </a:solidFill>
                <a:latin typeface="Aleo Light" charset="0"/>
              </a:rPr>
              <a:t>What </a:t>
            </a:r>
            <a:r>
              <a:rPr lang="en-US" altLang="x-none" sz="2800" b="1" dirty="0" smtClean="0">
                <a:solidFill>
                  <a:srgbClr val="5C8F6A"/>
                </a:solidFill>
                <a:latin typeface="Aleo Light" charset="0"/>
              </a:rPr>
              <a:t>is the cause of the death and depravity of man, made in God’s image?</a:t>
            </a:r>
            <a:endParaRPr lang="en-US" altLang="x-none" sz="2800" b="1" dirty="0">
              <a:solidFill>
                <a:srgbClr val="5C8F6A"/>
              </a:solidFill>
              <a:latin typeface="Aleo Light" charset="0"/>
            </a:endParaRPr>
          </a:p>
          <a:p>
            <a:endParaRPr lang="en-US" altLang="x-none" sz="1000" b="1" dirty="0"/>
          </a:p>
          <a:p>
            <a:r>
              <a:rPr lang="en-US" dirty="0" smtClean="0">
                <a:latin typeface="Myriad Pro" charset="0"/>
                <a:ea typeface="Myriad Pro" charset="0"/>
                <a:cs typeface="Myriad Pro" charset="0"/>
              </a:rPr>
              <a:t>When the woman saw that the tree was good for food, and that it was a delight to the eyes, and that the tree was desirable to make </a:t>
            </a:r>
            <a:r>
              <a:rPr lang="en-US" i="1" dirty="0" smtClean="0">
                <a:latin typeface="Myriad Pro" charset="0"/>
                <a:ea typeface="Myriad Pro" charset="0"/>
                <a:cs typeface="Myriad Pro" charset="0"/>
              </a:rPr>
              <a:t>one</a:t>
            </a:r>
            <a:r>
              <a:rPr lang="en-US" dirty="0" smtClean="0">
                <a:latin typeface="Myriad Pro" charset="0"/>
                <a:ea typeface="Myriad Pro" charset="0"/>
                <a:cs typeface="Myriad Pro" charset="0"/>
              </a:rPr>
              <a:t> wise, she took from its fruit and ate; and she gave also to her husband with her, and he ate (NASB; Gen. 3:6).</a:t>
            </a:r>
          </a:p>
          <a:p>
            <a:endParaRPr lang="en-US" dirty="0">
              <a:latin typeface="Myriad Pro" charset="0"/>
              <a:ea typeface="Myriad Pro" charset="0"/>
              <a:cs typeface="Myriad Pro" charset="0"/>
            </a:endParaRPr>
          </a:p>
          <a:p>
            <a:r>
              <a:rPr lang="en-US" dirty="0" smtClean="0">
                <a:latin typeface="Myriad Pro" charset="0"/>
                <a:ea typeface="Myriad Pro" charset="0"/>
                <a:cs typeface="Myriad Pro" charset="0"/>
              </a:rPr>
              <a:t>. . . through one man sin entered into the world, and death through sin, and so death spread to all men, because all sinned (NASB; Rom. 5:12).</a:t>
            </a:r>
          </a:p>
          <a:p>
            <a:endParaRPr lang="en-US" dirty="0">
              <a:latin typeface="Myriad Pro" charset="0"/>
              <a:ea typeface="Myriad Pro" charset="0"/>
              <a:cs typeface="Myriad Pro" charset="0"/>
            </a:endParaRPr>
          </a:p>
          <a:p>
            <a:r>
              <a:rPr lang="en-US" dirty="0" smtClean="0">
                <a:latin typeface="Myriad Pro" charset="0"/>
                <a:ea typeface="Myriad Pro" charset="0"/>
                <a:cs typeface="Myriad Pro" charset="0"/>
              </a:rPr>
              <a:t>Behold, I was brought forth in iniquity, and in sin my mother conceived me (Ps. 51:5). </a:t>
            </a:r>
            <a:endParaRPr lang="en-US" dirty="0">
              <a:latin typeface="Myriad Pro" charset="0"/>
              <a:ea typeface="Myriad Pro" charset="0"/>
              <a:cs typeface="Myriad Pro" charset="0"/>
            </a:endParaRPr>
          </a:p>
        </p:txBody>
      </p:sp>
    </p:spTree>
    <p:extLst>
      <p:ext uri="{BB962C8B-B14F-4D97-AF65-F5344CB8AC3E}">
        <p14:creationId xmlns:p14="http://schemas.microsoft.com/office/powerpoint/2010/main" val="3070406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mminnick.MOUNTCALVARY\Desktop\Israel\Israel photos 2008\2008_05_19\IMG_03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762" y="-552450"/>
            <a:ext cx="9449762" cy="645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1074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mminnick.MOUNTCALVARY\Desktop\Israel\Israel 2006 Personal Trip\Israel May 13 2006 Capernaum and Hazor\DSCN18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33450"/>
            <a:ext cx="9296400" cy="6973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7556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3850"/>
            <a:ext cx="9144000" cy="6098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9458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entrance to Haz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974272"/>
            <a:ext cx="12268200" cy="6764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2405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mminnick.MOUNTCALVARY\Desktop\Israel photos May, 2017\5-22-2017\DSC0146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412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6969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mminnick.MOUNTCALVARY\Desktop\Israel photos May, 2017\5-22-2017\DSC0148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552450"/>
            <a:ext cx="10362058" cy="6830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5776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mminnick.MOUNTCALVARY\Desktop\Israel photos May, 2017\5-22-2017\DSC014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 y="-31750"/>
            <a:ext cx="9715500" cy="6485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3433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 y="0"/>
            <a:ext cx="9557657" cy="688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 y="361950"/>
            <a:ext cx="8686800" cy="1538883"/>
          </a:xfrm>
          <a:prstGeom prst="rect">
            <a:avLst/>
          </a:prstGeom>
          <a:noFill/>
        </p:spPr>
        <p:txBody>
          <a:bodyPr wrap="square" rtlCol="0">
            <a:spAutoFit/>
          </a:bodyPr>
          <a:lstStyle/>
          <a:p>
            <a:r>
              <a:rPr lang="en-US" sz="3200" dirty="0" smtClean="0">
                <a:solidFill>
                  <a:schemeClr val="bg1"/>
                </a:solidFill>
              </a:rPr>
              <a:t>		</a:t>
            </a:r>
          </a:p>
          <a:p>
            <a:r>
              <a:rPr lang="en-US" sz="3200" dirty="0">
                <a:solidFill>
                  <a:schemeClr val="bg1"/>
                </a:solidFill>
              </a:rPr>
              <a:t>	</a:t>
            </a:r>
            <a:r>
              <a:rPr lang="en-US" sz="3200" dirty="0" smtClean="0">
                <a:solidFill>
                  <a:schemeClr val="bg1"/>
                </a:solidFill>
              </a:rPr>
              <a:t>	   </a:t>
            </a:r>
            <a:r>
              <a:rPr lang="en-US" sz="4400" dirty="0" smtClean="0">
                <a:solidFill>
                  <a:schemeClr val="bg1"/>
                </a:solidFill>
              </a:rPr>
              <a:t>Joshua 11:1-12</a:t>
            </a:r>
            <a:endParaRPr lang="en-US" sz="44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8843507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minnick.MOUNTCALVARY\Pictures\2017-05-31\1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52500"/>
            <a:ext cx="9182100" cy="6696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3540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mminnick.MOUNTCALVARY\Desktop\Israel\Israel photos 2008\2008,5,20 Dan, Banias, Hazor, Arbel\IMG_0384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 y="-378618"/>
            <a:ext cx="9726014" cy="7293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17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916305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3"/>
          <p:cNvSpPr>
            <a:spLocks noChangeArrowheads="1"/>
          </p:cNvSpPr>
          <p:nvPr/>
        </p:nvSpPr>
        <p:spPr bwMode="auto">
          <a:xfrm>
            <a:off x="457200" y="708720"/>
            <a:ext cx="792480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sz="2400" b="1" dirty="0" smtClean="0">
                <a:solidFill>
                  <a:schemeClr val="bg1"/>
                </a:solidFill>
                <a:latin typeface="Aleo Light" charset="0"/>
              </a:rPr>
              <a:t>The cause of the death and depravity of man made in God’s </a:t>
            </a:r>
            <a:r>
              <a:rPr lang="en-US" sz="2400" b="1" dirty="0">
                <a:solidFill>
                  <a:schemeClr val="bg1"/>
                </a:solidFill>
                <a:latin typeface="Aleo Light" charset="0"/>
              </a:rPr>
              <a:t>image, </a:t>
            </a:r>
            <a:r>
              <a:rPr lang="en-US" sz="2400" b="1" dirty="0" smtClean="0">
                <a:solidFill>
                  <a:schemeClr val="bg1"/>
                </a:solidFill>
                <a:latin typeface="Aleo Light" charset="0"/>
              </a:rPr>
              <a:t>is </a:t>
            </a:r>
            <a:r>
              <a:rPr lang="en-US" sz="2400" b="1" i="1" dirty="0" smtClean="0">
                <a:solidFill>
                  <a:schemeClr val="bg1"/>
                </a:solidFill>
                <a:latin typeface="Aleo Light" charset="0"/>
              </a:rPr>
              <a:t>the fall and disobedience of our first parents, Adam and Eve, </a:t>
            </a:r>
            <a:r>
              <a:rPr lang="en-US" sz="2400" b="1" dirty="0" smtClean="0">
                <a:solidFill>
                  <a:schemeClr val="bg1"/>
                </a:solidFill>
                <a:latin typeface="Aleo Light" charset="0"/>
              </a:rPr>
              <a:t>so that </a:t>
            </a:r>
            <a:r>
              <a:rPr lang="en-US" sz="2400" b="1" i="1" dirty="0" smtClean="0">
                <a:solidFill>
                  <a:schemeClr val="bg1"/>
                </a:solidFill>
                <a:latin typeface="Aleo Light" charset="0"/>
              </a:rPr>
              <a:t>our nature </a:t>
            </a:r>
            <a:r>
              <a:rPr lang="en-US" sz="2400" b="1" dirty="0" smtClean="0">
                <a:solidFill>
                  <a:schemeClr val="bg1"/>
                </a:solidFill>
                <a:latin typeface="Aleo Light" charset="0"/>
              </a:rPr>
              <a:t>became</a:t>
            </a:r>
            <a:r>
              <a:rPr lang="en-US" sz="2400" b="1" i="1" dirty="0" smtClean="0">
                <a:solidFill>
                  <a:schemeClr val="bg1"/>
                </a:solidFill>
                <a:latin typeface="Aleo Light" charset="0"/>
              </a:rPr>
              <a:t> so corrupt that we are all conceived and born in sin. </a:t>
            </a:r>
          </a:p>
          <a:p>
            <a:endParaRPr lang="en-US" sz="2400" b="1" i="1" dirty="0">
              <a:solidFill>
                <a:schemeClr val="bg1"/>
              </a:solidFill>
              <a:latin typeface="Aleo Light" charset="0"/>
            </a:endParaRPr>
          </a:p>
          <a:p>
            <a:r>
              <a:rPr lang="en-US" sz="2000" dirty="0" smtClean="0">
                <a:solidFill>
                  <a:schemeClr val="bg1"/>
                </a:solidFill>
                <a:latin typeface="Aleo Light" charset="0"/>
              </a:rPr>
              <a:t>(Adapted from the</a:t>
            </a:r>
            <a:r>
              <a:rPr lang="en-US" sz="2000" b="1" dirty="0" smtClean="0">
                <a:solidFill>
                  <a:schemeClr val="bg1"/>
                </a:solidFill>
                <a:latin typeface="Aleo Light" charset="0"/>
              </a:rPr>
              <a:t> </a:t>
            </a:r>
            <a:r>
              <a:rPr lang="en-US" sz="2000" i="1" dirty="0" smtClean="0">
                <a:solidFill>
                  <a:schemeClr val="bg1"/>
                </a:solidFill>
                <a:latin typeface="Aleo Light" charset="0"/>
              </a:rPr>
              <a:t>Heidelberg Catechism</a:t>
            </a:r>
            <a:r>
              <a:rPr lang="en-US" sz="2000" dirty="0" smtClean="0">
                <a:solidFill>
                  <a:schemeClr val="bg1"/>
                </a:solidFill>
                <a:latin typeface="Aleo Light" charset="0"/>
              </a:rPr>
              <a:t>, Q. 7)</a:t>
            </a:r>
          </a:p>
          <a:p>
            <a:endParaRPr lang="en-US" sz="2400" b="1" i="1" dirty="0">
              <a:solidFill>
                <a:schemeClr val="bg1"/>
              </a:solidFill>
              <a:latin typeface="Aleo Light" charset="0"/>
            </a:endParaRPr>
          </a:p>
          <a:p>
            <a:endParaRPr lang="en-US" sz="2000" b="1" i="1" dirty="0">
              <a:solidFill>
                <a:schemeClr val="bg1"/>
              </a:solidFill>
              <a:latin typeface="Aleo Light" charset="0"/>
            </a:endParaRPr>
          </a:p>
          <a:p>
            <a:endParaRPr lang="en-US" sz="2400" i="1" dirty="0">
              <a:solidFill>
                <a:schemeClr val="bg1"/>
              </a:solidFill>
              <a:latin typeface="Aleo Light" charset="0"/>
            </a:endParaRPr>
          </a:p>
        </p:txBody>
      </p:sp>
    </p:spTree>
    <p:extLst>
      <p:ext uri="{BB962C8B-B14F-4D97-AF65-F5344CB8AC3E}">
        <p14:creationId xmlns:p14="http://schemas.microsoft.com/office/powerpoint/2010/main" val="2987694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Hazor palace imag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14303"/>
            <a:ext cx="9296400" cy="6972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8284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060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35611" y="-171450"/>
            <a:ext cx="9379611" cy="6000750"/>
          </a:xfrm>
          <a:prstGeom prst="rect">
            <a:avLst/>
          </a:prstGeom>
          <a:noFill/>
          <a:ln>
            <a:noFill/>
          </a:ln>
        </p:spPr>
      </p:pic>
    </p:spTree>
    <p:extLst>
      <p:ext uri="{BB962C8B-B14F-4D97-AF65-F5344CB8AC3E}">
        <p14:creationId xmlns:p14="http://schemas.microsoft.com/office/powerpoint/2010/main" val="6009932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mminnick.MOUNTCALVARY\Desktop\Israel\Israel 2006 Personal Trip\Israel May 13 2006 Capernaum and Hazor\DSCN179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85850"/>
            <a:ext cx="9296400" cy="6973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3628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mminnick.MOUNTCALVARY\Desktop\Israel\Israel 2006 Personal Trip\Israel May 13 2006 Capernaum and Hazor\DSCN179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781050"/>
            <a:ext cx="9345772"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2004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mminnick.MOUNTCALVARY\Desktop\Israel photos May, 2017\5-22-2017\DSC014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2" y="-95250"/>
            <a:ext cx="10065223" cy="6925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4192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mminnick.MOUNTCALVARY\Desktop\Israel photos May, 2017\5-22-2017\DSC0147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031" y="-323850"/>
            <a:ext cx="10743008" cy="7160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0104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1450"/>
            <a:ext cx="9557657" cy="688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 y="361950"/>
            <a:ext cx="8686800" cy="2831544"/>
          </a:xfrm>
          <a:prstGeom prst="rect">
            <a:avLst/>
          </a:prstGeom>
          <a:noFill/>
        </p:spPr>
        <p:txBody>
          <a:bodyPr wrap="square" rtlCol="0">
            <a:spAutoFit/>
          </a:bodyPr>
          <a:lstStyle/>
          <a:p>
            <a:r>
              <a:rPr lang="en-US" sz="3200" b="1" dirty="0">
                <a:solidFill>
                  <a:schemeClr val="bg1"/>
                </a:solidFill>
              </a:rPr>
              <a:t>1 Kings 9:15 ¶ Now this is the account of the forced labor which King Solomon levied to build the house of the LORD, his own house, the </a:t>
            </a:r>
            <a:r>
              <a:rPr lang="en-US" sz="3200" b="1" dirty="0" err="1">
                <a:solidFill>
                  <a:schemeClr val="bg1"/>
                </a:solidFill>
              </a:rPr>
              <a:t>Millo</a:t>
            </a:r>
            <a:r>
              <a:rPr lang="en-US" sz="3200" b="1" dirty="0">
                <a:solidFill>
                  <a:schemeClr val="bg1"/>
                </a:solidFill>
              </a:rPr>
              <a:t>, the wall of Jerusalem, </a:t>
            </a:r>
            <a:r>
              <a:rPr lang="en-US" sz="3200" b="1" dirty="0" err="1">
                <a:solidFill>
                  <a:schemeClr val="bg1"/>
                </a:solidFill>
              </a:rPr>
              <a:t>Hazor</a:t>
            </a:r>
            <a:r>
              <a:rPr lang="en-US" sz="3200" b="1" dirty="0">
                <a:solidFill>
                  <a:schemeClr val="bg1"/>
                </a:solidFill>
              </a:rPr>
              <a:t>, Megiddo, and Gezer.</a:t>
            </a:r>
          </a:p>
          <a:p>
            <a:endParaRPr lang="en-US" sz="32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8843507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Solomonic six chambered ga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85750"/>
            <a:ext cx="9144000" cy="5625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3271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mminnick.MOUNTCALVARY\Desktop\Israel\Israel photos 2010\2010_05_19\IMG_207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399" y="-552450"/>
            <a:ext cx="9311640" cy="6343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4605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14450"/>
            <a:ext cx="9220200" cy="691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4149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54038" y="482600"/>
            <a:ext cx="1870076"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Box 6"/>
          <p:cNvSpPr txBox="1">
            <a:spLocks noChangeArrowheads="1"/>
          </p:cNvSpPr>
          <p:nvPr/>
        </p:nvSpPr>
        <p:spPr bwMode="auto">
          <a:xfrm>
            <a:off x="0" y="742950"/>
            <a:ext cx="111120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altLang="x-none" sz="2000" b="1" dirty="0" smtClean="0">
                <a:solidFill>
                  <a:schemeClr val="bg1"/>
                </a:solidFill>
                <a:latin typeface="Aleo Light" charset="0"/>
                <a:ea typeface="Aleo Light" charset="0"/>
                <a:cs typeface="Aleo Light" charset="0"/>
              </a:rPr>
              <a:t> </a:t>
            </a:r>
            <a:r>
              <a:rPr lang="en-US" altLang="x-none" sz="6000" b="1" dirty="0" smtClean="0">
                <a:solidFill>
                  <a:schemeClr val="bg1"/>
                </a:solidFill>
                <a:latin typeface="Aleo Light" charset="0"/>
                <a:ea typeface="Aleo Light" charset="0"/>
                <a:cs typeface="Aleo Light" charset="0"/>
              </a:rPr>
              <a:t>23</a:t>
            </a:r>
            <a:endParaRPr lang="en-US" altLang="x-none" sz="6000" b="1" dirty="0">
              <a:solidFill>
                <a:schemeClr val="bg1"/>
              </a:solidFill>
              <a:latin typeface="Aleo Light" charset="0"/>
              <a:ea typeface="Aleo Light" charset="0"/>
              <a:cs typeface="Aleo Light" charset="0"/>
            </a:endParaRPr>
          </a:p>
        </p:txBody>
      </p:sp>
      <p:sp>
        <p:nvSpPr>
          <p:cNvPr id="24579" name="Rectangle 7"/>
          <p:cNvSpPr>
            <a:spLocks noChangeArrowheads="1"/>
          </p:cNvSpPr>
          <p:nvPr/>
        </p:nvSpPr>
        <p:spPr bwMode="auto">
          <a:xfrm>
            <a:off x="1600200" y="285750"/>
            <a:ext cx="70104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altLang="x-none" sz="2800" b="1" dirty="0" smtClean="0">
                <a:solidFill>
                  <a:srgbClr val="5C8F6A"/>
                </a:solidFill>
                <a:latin typeface="Aleo Light" charset="0"/>
              </a:rPr>
              <a:t>What is the state of sin into which we are all conceived and born?</a:t>
            </a:r>
            <a:endParaRPr lang="en-US" altLang="x-none" sz="2800" b="1" dirty="0">
              <a:solidFill>
                <a:srgbClr val="5C8F6A"/>
              </a:solidFill>
              <a:latin typeface="Aleo Light" charset="0"/>
            </a:endParaRPr>
          </a:p>
          <a:p>
            <a:endParaRPr lang="en-US" altLang="x-none" sz="1000" b="1" dirty="0"/>
          </a:p>
          <a:p>
            <a:r>
              <a:rPr lang="en-US" dirty="0" smtClean="0">
                <a:latin typeface="Myriad Pro" charset="0"/>
                <a:ea typeface="Myriad Pro" charset="0"/>
                <a:cs typeface="Myriad Pro" charset="0"/>
              </a:rPr>
              <a:t>Through the one man’s disobedience the many were made sinners </a:t>
            </a:r>
          </a:p>
          <a:p>
            <a:r>
              <a:rPr lang="en-US" dirty="0" smtClean="0">
                <a:latin typeface="Myriad Pro" charset="0"/>
                <a:ea typeface="Myriad Pro" charset="0"/>
                <a:cs typeface="Myriad Pro" charset="0"/>
              </a:rPr>
              <a:t>(Rom. 5:19). </a:t>
            </a:r>
          </a:p>
          <a:p>
            <a:endParaRPr lang="en-US" dirty="0">
              <a:latin typeface="Myriad Pro" charset="0"/>
              <a:ea typeface="Myriad Pro" charset="0"/>
              <a:cs typeface="Myriad Pro" charset="0"/>
            </a:endParaRPr>
          </a:p>
          <a:p>
            <a:r>
              <a:rPr lang="en-US" dirty="0" smtClean="0">
                <a:latin typeface="Myriad Pro" charset="0"/>
                <a:ea typeface="Myriad Pro" charset="0"/>
                <a:cs typeface="Myriad Pro" charset="0"/>
              </a:rPr>
              <a:t>THERE IS NONE RIGHTEOUS, NOT EVEN ONE (NASB; Rom. 3:10). Also see Romans 3:10-19. </a:t>
            </a:r>
          </a:p>
          <a:p>
            <a:endParaRPr lang="en-US" dirty="0">
              <a:latin typeface="Myriad Pro" charset="0"/>
              <a:ea typeface="Myriad Pro" charset="0"/>
              <a:cs typeface="Myriad Pro" charset="0"/>
            </a:endParaRPr>
          </a:p>
          <a:p>
            <a:r>
              <a:rPr lang="en-US" dirty="0" smtClean="0">
                <a:latin typeface="Myriad Pro" charset="0"/>
                <a:ea typeface="Myriad Pro" charset="0"/>
                <a:cs typeface="Myriad Pro" charset="0"/>
              </a:rPr>
              <a:t>And you were dead in your trespasses and sins, in which you formerly walked according to the course of this world, according to the prince of the power of the air, of the spirit that is now working in the sons of disobedience. Among them we too all formerly lived in the lusts of the flesh, indulging the desires of the flesh and of the mind, and were by nature children of wrath, even as the rest (Eph. 2:1-3). </a:t>
            </a:r>
          </a:p>
          <a:p>
            <a:endParaRPr lang="en-US" dirty="0">
              <a:latin typeface="Myriad Pro" charset="0"/>
              <a:ea typeface="Myriad Pro" charset="0"/>
              <a:cs typeface="Myriad Pro" charset="0"/>
            </a:endParaRPr>
          </a:p>
          <a:p>
            <a:r>
              <a:rPr lang="en-US" dirty="0" smtClean="0">
                <a:latin typeface="Myriad Pro" charset="0"/>
                <a:ea typeface="Myriad Pro" charset="0"/>
                <a:cs typeface="Myriad Pro" charset="0"/>
              </a:rPr>
              <a:t> </a:t>
            </a:r>
            <a:endParaRPr lang="en-US" dirty="0">
              <a:latin typeface="Myriad Pro" charset="0"/>
              <a:ea typeface="Myriad Pro" charset="0"/>
              <a:cs typeface="Myriad Pro" charset="0"/>
            </a:endParaRPr>
          </a:p>
        </p:txBody>
      </p:sp>
    </p:spTree>
    <p:extLst>
      <p:ext uri="{BB962C8B-B14F-4D97-AF65-F5344CB8AC3E}">
        <p14:creationId xmlns:p14="http://schemas.microsoft.com/office/powerpoint/2010/main" val="1225531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mminnick.MOUNTCALVARY\Desktop\Israel\Israel photos 2008\2008_05_19\IMG_04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931"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2208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590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62400" y="-171450"/>
            <a:ext cx="5257800" cy="5786199"/>
          </a:xfrm>
          <a:prstGeom prst="rect">
            <a:avLst/>
          </a:prstGeom>
          <a:noFill/>
        </p:spPr>
        <p:txBody>
          <a:bodyPr wrap="square" rtlCol="0">
            <a:spAutoFit/>
          </a:bodyPr>
          <a:lstStyle/>
          <a:p>
            <a:endParaRPr lang="en-US" sz="3200" dirty="0">
              <a:solidFill>
                <a:schemeClr val="bg1"/>
              </a:solidFill>
            </a:endParaRPr>
          </a:p>
          <a:p>
            <a:r>
              <a:rPr lang="en-US" sz="3200" dirty="0" smtClean="0">
                <a:solidFill>
                  <a:schemeClr val="bg1"/>
                </a:solidFill>
              </a:rPr>
              <a:t>II Kings </a:t>
            </a:r>
            <a:r>
              <a:rPr lang="en-US" sz="3200" dirty="0">
                <a:solidFill>
                  <a:schemeClr val="bg1"/>
                </a:solidFill>
              </a:rPr>
              <a:t>15:29  </a:t>
            </a:r>
            <a:r>
              <a:rPr lang="en-US" sz="3200" dirty="0" smtClean="0">
                <a:solidFill>
                  <a:schemeClr val="bg1"/>
                </a:solidFill>
              </a:rPr>
              <a:t>In </a:t>
            </a:r>
            <a:r>
              <a:rPr lang="en-US" sz="3200" dirty="0">
                <a:solidFill>
                  <a:schemeClr val="bg1"/>
                </a:solidFill>
              </a:rPr>
              <a:t>the </a:t>
            </a:r>
            <a:r>
              <a:rPr lang="en-US" sz="3200" dirty="0" smtClean="0">
                <a:solidFill>
                  <a:schemeClr val="bg1"/>
                </a:solidFill>
              </a:rPr>
              <a:t>days of</a:t>
            </a:r>
          </a:p>
          <a:p>
            <a:r>
              <a:rPr lang="en-US" sz="3200" dirty="0" err="1" smtClean="0">
                <a:solidFill>
                  <a:schemeClr val="bg1"/>
                </a:solidFill>
              </a:rPr>
              <a:t>Pekah</a:t>
            </a:r>
            <a:r>
              <a:rPr lang="en-US" sz="3200" dirty="0" smtClean="0">
                <a:solidFill>
                  <a:schemeClr val="bg1"/>
                </a:solidFill>
              </a:rPr>
              <a:t> </a:t>
            </a:r>
            <a:r>
              <a:rPr lang="en-US" sz="3200" dirty="0">
                <a:solidFill>
                  <a:schemeClr val="bg1"/>
                </a:solidFill>
              </a:rPr>
              <a:t>king </a:t>
            </a:r>
            <a:r>
              <a:rPr lang="en-US" sz="3200" dirty="0" smtClean="0">
                <a:solidFill>
                  <a:schemeClr val="bg1"/>
                </a:solidFill>
              </a:rPr>
              <a:t>of</a:t>
            </a:r>
            <a:r>
              <a:rPr lang="en-US" sz="3200" dirty="0">
                <a:solidFill>
                  <a:schemeClr val="bg1"/>
                </a:solidFill>
              </a:rPr>
              <a:t> </a:t>
            </a:r>
            <a:r>
              <a:rPr lang="en-US" sz="3200" dirty="0" smtClean="0">
                <a:solidFill>
                  <a:schemeClr val="bg1"/>
                </a:solidFill>
              </a:rPr>
              <a:t>Israel</a:t>
            </a:r>
            <a:r>
              <a:rPr lang="en-US" sz="3200" dirty="0">
                <a:solidFill>
                  <a:schemeClr val="bg1"/>
                </a:solidFill>
              </a:rPr>
              <a:t>, </a:t>
            </a:r>
            <a:r>
              <a:rPr lang="en-US" sz="3200" dirty="0" err="1">
                <a:solidFill>
                  <a:schemeClr val="bg1"/>
                </a:solidFill>
              </a:rPr>
              <a:t>Tiglath-pileser</a:t>
            </a:r>
            <a:r>
              <a:rPr lang="en-US" sz="3200" dirty="0">
                <a:solidFill>
                  <a:schemeClr val="bg1"/>
                </a:solidFill>
              </a:rPr>
              <a:t> </a:t>
            </a:r>
            <a:r>
              <a:rPr lang="en-US" sz="3200" dirty="0" smtClean="0">
                <a:solidFill>
                  <a:schemeClr val="bg1"/>
                </a:solidFill>
              </a:rPr>
              <a:t>king </a:t>
            </a:r>
            <a:r>
              <a:rPr lang="en-US" sz="3200" dirty="0">
                <a:solidFill>
                  <a:schemeClr val="bg1"/>
                </a:solidFill>
              </a:rPr>
              <a:t>of Assyria came </a:t>
            </a:r>
            <a:r>
              <a:rPr lang="en-US" sz="3200" dirty="0" smtClean="0">
                <a:solidFill>
                  <a:schemeClr val="bg1"/>
                </a:solidFill>
              </a:rPr>
              <a:t>and </a:t>
            </a:r>
            <a:r>
              <a:rPr lang="en-US" sz="3200" dirty="0">
                <a:solidFill>
                  <a:schemeClr val="bg1"/>
                </a:solidFill>
              </a:rPr>
              <a:t>captured </a:t>
            </a:r>
            <a:r>
              <a:rPr lang="en-US" sz="3200" dirty="0" err="1">
                <a:solidFill>
                  <a:schemeClr val="bg1"/>
                </a:solidFill>
              </a:rPr>
              <a:t>Ijon</a:t>
            </a:r>
            <a:r>
              <a:rPr lang="en-US" sz="3200" dirty="0">
                <a:solidFill>
                  <a:schemeClr val="bg1"/>
                </a:solidFill>
              </a:rPr>
              <a:t> and </a:t>
            </a:r>
            <a:r>
              <a:rPr lang="en-US" sz="3200" dirty="0" smtClean="0">
                <a:solidFill>
                  <a:schemeClr val="bg1"/>
                </a:solidFill>
              </a:rPr>
              <a:t>Abel-</a:t>
            </a:r>
            <a:r>
              <a:rPr lang="en-US" sz="3200" dirty="0" err="1" smtClean="0">
                <a:solidFill>
                  <a:schemeClr val="bg1"/>
                </a:solidFill>
              </a:rPr>
              <a:t>beth</a:t>
            </a:r>
            <a:r>
              <a:rPr lang="en-US" sz="3200" dirty="0" smtClean="0">
                <a:solidFill>
                  <a:schemeClr val="bg1"/>
                </a:solidFill>
              </a:rPr>
              <a:t>-</a:t>
            </a:r>
            <a:r>
              <a:rPr lang="en-US" sz="3200" dirty="0" err="1" smtClean="0">
                <a:solidFill>
                  <a:schemeClr val="bg1"/>
                </a:solidFill>
              </a:rPr>
              <a:t>maacah</a:t>
            </a:r>
            <a:r>
              <a:rPr lang="en-US" sz="3200" dirty="0" smtClean="0">
                <a:solidFill>
                  <a:schemeClr val="bg1"/>
                </a:solidFill>
              </a:rPr>
              <a:t> </a:t>
            </a:r>
            <a:r>
              <a:rPr lang="en-US" sz="3200" dirty="0">
                <a:solidFill>
                  <a:schemeClr val="bg1"/>
                </a:solidFill>
              </a:rPr>
              <a:t>and </a:t>
            </a:r>
            <a:r>
              <a:rPr lang="en-US" sz="3200" dirty="0" err="1" smtClean="0">
                <a:solidFill>
                  <a:schemeClr val="bg1"/>
                </a:solidFill>
              </a:rPr>
              <a:t>Janoah</a:t>
            </a:r>
            <a:r>
              <a:rPr lang="en-US" sz="3200" dirty="0" smtClean="0">
                <a:solidFill>
                  <a:schemeClr val="bg1"/>
                </a:solidFill>
              </a:rPr>
              <a:t> </a:t>
            </a:r>
            <a:r>
              <a:rPr lang="en-US" sz="3200" dirty="0">
                <a:solidFill>
                  <a:schemeClr val="bg1"/>
                </a:solidFill>
              </a:rPr>
              <a:t>and </a:t>
            </a:r>
            <a:r>
              <a:rPr lang="en-US" sz="3200" dirty="0" err="1">
                <a:solidFill>
                  <a:schemeClr val="bg1"/>
                </a:solidFill>
              </a:rPr>
              <a:t>Kedesh</a:t>
            </a:r>
            <a:r>
              <a:rPr lang="en-US" sz="3200" dirty="0">
                <a:solidFill>
                  <a:schemeClr val="bg1"/>
                </a:solidFill>
              </a:rPr>
              <a:t> and </a:t>
            </a:r>
            <a:r>
              <a:rPr lang="en-US" sz="3200" dirty="0" smtClean="0">
                <a:solidFill>
                  <a:schemeClr val="bg1"/>
                </a:solidFill>
              </a:rPr>
              <a:t>	</a:t>
            </a:r>
            <a:r>
              <a:rPr lang="en-US" sz="3200" dirty="0" err="1" smtClean="0">
                <a:solidFill>
                  <a:schemeClr val="bg1"/>
                </a:solidFill>
              </a:rPr>
              <a:t>Hazor</a:t>
            </a:r>
            <a:r>
              <a:rPr lang="en-US" sz="3200" dirty="0" smtClean="0">
                <a:solidFill>
                  <a:schemeClr val="bg1"/>
                </a:solidFill>
              </a:rPr>
              <a:t> </a:t>
            </a:r>
            <a:r>
              <a:rPr lang="en-US" sz="3200" dirty="0">
                <a:solidFill>
                  <a:schemeClr val="bg1"/>
                </a:solidFill>
              </a:rPr>
              <a:t>and Gilead and </a:t>
            </a:r>
            <a:r>
              <a:rPr lang="en-US" sz="3200" dirty="0" smtClean="0">
                <a:solidFill>
                  <a:schemeClr val="bg1"/>
                </a:solidFill>
              </a:rPr>
              <a:t>Galilee</a:t>
            </a:r>
            <a:r>
              <a:rPr lang="en-US" sz="3200" dirty="0">
                <a:solidFill>
                  <a:schemeClr val="bg1"/>
                </a:solidFill>
              </a:rPr>
              <a:t>, all the land of </a:t>
            </a:r>
            <a:r>
              <a:rPr lang="en-US" sz="3200" dirty="0" smtClean="0">
                <a:solidFill>
                  <a:schemeClr val="bg1"/>
                </a:solidFill>
              </a:rPr>
              <a:t>Naphtali</a:t>
            </a:r>
            <a:r>
              <a:rPr lang="en-US" sz="3200" dirty="0">
                <a:solidFill>
                  <a:schemeClr val="bg1"/>
                </a:solidFill>
              </a:rPr>
              <a:t>; and he </a:t>
            </a:r>
            <a:r>
              <a:rPr lang="en-US" sz="3200" dirty="0" smtClean="0">
                <a:solidFill>
                  <a:schemeClr val="bg1"/>
                </a:solidFill>
              </a:rPr>
              <a:t>carried </a:t>
            </a:r>
            <a:r>
              <a:rPr lang="en-US" sz="3200" dirty="0">
                <a:solidFill>
                  <a:schemeClr val="bg1"/>
                </a:solidFill>
              </a:rPr>
              <a:t>them captive to </a:t>
            </a:r>
            <a:r>
              <a:rPr lang="en-US" sz="3200" dirty="0" smtClean="0">
                <a:solidFill>
                  <a:schemeClr val="bg1"/>
                </a:solidFill>
              </a:rPr>
              <a:t>Assyria</a:t>
            </a:r>
            <a:r>
              <a:rPr lang="en-US" sz="3200" dirty="0">
                <a:solidFill>
                  <a:schemeClr val="bg1"/>
                </a:solidFill>
              </a:rPr>
              <a:t>.</a:t>
            </a:r>
          </a:p>
          <a:p>
            <a:endParaRPr lang="en-US" sz="3200" dirty="0">
              <a:solidFill>
                <a:schemeClr val="bg1"/>
              </a:solidFill>
            </a:endParaRPr>
          </a:p>
          <a:p>
            <a:endParaRPr lang="en-US" dirty="0">
              <a:solidFill>
                <a:schemeClr val="bg1"/>
              </a:solidFill>
            </a:endParaRPr>
          </a:p>
        </p:txBody>
      </p:sp>
      <p:pic>
        <p:nvPicPr>
          <p:cNvPr id="4" name="Picture 2" descr="Alabaster wall panel relief: the text on this panel describes a campaign in the north, but the upper composition represented a campaign in the west, and the name of the town represented, Astartu, is given in a caption at the top. Astartu is shown as a typical Middle Eastern fortress town, built on top of a mound which probably covered the remains of much older settlements. There are towers at intervals along the walls, and a high town gate; inside, at the top on the left, is a building with an arched entrance, perhaps the citadel. The town has just been captured and its inhabitants are being marched away. An Assyrian soldier waving a mace escorts four prisoners, who carry their possessions in sacks over their shoulders. Their clothes and their turbans, rising to a slight point which flops backwards, are typical of the area; people from the Biblical kingdom of Israel, shown on other sculptures, wear the same dress. Above them a second Assyrian soldier is driving two fat-tailed sheep. Further to the right they would have met the Assyrian king, reviewing his troops and their booty.    In the lower register, the king Tiglath-pileser III himself appears in a chariot under his tasselled state parasol, which is held by a eunuch. He wears the royal hat, somewhat higher than the ninth-century type, and a fringed robe. His right hand is raised, while his left holds a flower. His chariot is larger than the ninth-century type, with a quiver at the front,  and the wheels have eight spokes rather than six. The patterns on the cloth hanging between the front of the chariot and the yoke include a winged disc, a solar symbol of great significance throughout the Ancient Near East. The charioteer holds three reins, but two horses are actually shown  drawing  the chariot, gaily caparisoned and led by a pair of grooms wearing quivers. The one man visible in the poorly preserved chariot to the right once held a pole with a circular ornament on top;  this was one of the sacred standards which accompanied the Assyrians into battle.    This slab is inscribed."/>
          <p:cNvPicPr>
            <a:picLocks noChangeAspect="1" noChangeArrowheads="1"/>
          </p:cNvPicPr>
          <p:nvPr/>
        </p:nvPicPr>
        <p:blipFill rotWithShape="1">
          <a:blip r:embed="rId3">
            <a:extLst>
              <a:ext uri="{28A0092B-C50C-407E-A947-70E740481C1C}">
                <a14:useLocalDpi xmlns:a14="http://schemas.microsoft.com/office/drawing/2010/main" val="0"/>
              </a:ext>
            </a:extLst>
          </a:blip>
          <a:srcRect t="3824"/>
          <a:stretch/>
        </p:blipFill>
        <p:spPr bwMode="auto">
          <a:xfrm>
            <a:off x="152400" y="222924"/>
            <a:ext cx="3810000" cy="499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3507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Alabaster wall panel relief: the text on this panel describes a campaign in the north, but the upper composition represented a campaign in the west, and the name of the town represented, Astartu, is given in a caption at the top. Astartu is shown as a typical Middle Eastern fortress town, built on top of a mound which probably covered the remains of much older settlements. There are towers at intervals along the walls, and a high town gate; inside, at the top on the left, is a building with an arched entrance, perhaps the citadel. The town has just been captured and its inhabitants are being marched away. An Assyrian soldier waving a mace escorts four prisoners, who carry their possessions in sacks over their shoulders. Their clothes and their turbans, rising to a slight point which flops backwards, are typical of the area; people from the Biblical kingdom of Israel, shown on other sculptures, wear the same dress. Above them a second Assyrian soldier is driving two fat-tailed sheep. Further to the right they would have met the Assyrian king, reviewing his troops and their booty.    In the lower register, the king Tiglath-pileser III himself appears in a chariot under his tasselled state parasol, which is held by a eunuch. He wears the royal hat, somewhat higher than the ninth-century type, and a fringed robe. His right hand is raised, while his left holds a flower. His chariot is larger than the ninth-century type, with a quiver at the front,  and the wheels have eight spokes rather than six. The patterns on the cloth hanging between the front of the chariot and the yoke include a winged disc, a solar symbol of great significance throughout the Ancient Near East. The charioteer holds three reins, but two horses are actually shown  drawing  the chariot, gaily caparisoned and led by a pair of grooms wearing quivers. The one man visible in the poorly preserved chariot to the right once held a pole with a circular ornament on top;  this was one of the sacred standards which accompanied the Assyrians into battle.    This slab is inscrib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4850"/>
            <a:ext cx="9144000" cy="6670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5663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1450"/>
            <a:ext cx="9557657" cy="688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 y="361950"/>
            <a:ext cx="8686800" cy="3539430"/>
          </a:xfrm>
          <a:prstGeom prst="rect">
            <a:avLst/>
          </a:prstGeom>
          <a:noFill/>
        </p:spPr>
        <p:txBody>
          <a:bodyPr wrap="square" rtlCol="0">
            <a:spAutoFit/>
          </a:bodyPr>
          <a:lstStyle/>
          <a:p>
            <a:r>
              <a:rPr lang="en-US" sz="3200" dirty="0" smtClean="0">
                <a:solidFill>
                  <a:schemeClr val="bg1"/>
                </a:solidFill>
              </a:rPr>
              <a:t>Jeremiah 49:30  "Run </a:t>
            </a:r>
            <a:r>
              <a:rPr lang="en-US" sz="3200" dirty="0">
                <a:solidFill>
                  <a:schemeClr val="bg1"/>
                </a:solidFill>
              </a:rPr>
              <a:t>away, flee! Dwell in the depths, O inhabitants of </a:t>
            </a:r>
            <a:r>
              <a:rPr lang="en-US" sz="3200" dirty="0" err="1">
                <a:solidFill>
                  <a:schemeClr val="bg1"/>
                </a:solidFill>
              </a:rPr>
              <a:t>Hazor</a:t>
            </a:r>
            <a:r>
              <a:rPr lang="en-US" sz="3200" dirty="0">
                <a:solidFill>
                  <a:schemeClr val="bg1"/>
                </a:solidFill>
              </a:rPr>
              <a:t>," declares the LORD; "For Nebuchadnezzar king of Babylon has formed a plan against you And devised a scheme against you. </a:t>
            </a:r>
            <a:r>
              <a:rPr lang="en-US" sz="3200" dirty="0" smtClean="0">
                <a:solidFill>
                  <a:schemeClr val="bg1"/>
                </a:solidFill>
              </a:rPr>
              <a:t>. . </a:t>
            </a:r>
            <a:r>
              <a:rPr lang="en-US" sz="3200" baseline="30000" dirty="0" smtClean="0">
                <a:solidFill>
                  <a:schemeClr val="bg1"/>
                </a:solidFill>
              </a:rPr>
              <a:t>33</a:t>
            </a:r>
            <a:r>
              <a:rPr lang="en-US" sz="3200" dirty="0" smtClean="0">
                <a:solidFill>
                  <a:schemeClr val="bg1"/>
                </a:solidFill>
              </a:rPr>
              <a:t> </a:t>
            </a:r>
            <a:r>
              <a:rPr lang="en-US" sz="3200" dirty="0">
                <a:solidFill>
                  <a:schemeClr val="bg1"/>
                </a:solidFill>
              </a:rPr>
              <a:t>"</a:t>
            </a:r>
            <a:r>
              <a:rPr lang="en-US" sz="3200" dirty="0" err="1">
                <a:solidFill>
                  <a:schemeClr val="bg1"/>
                </a:solidFill>
              </a:rPr>
              <a:t>Hazor</a:t>
            </a:r>
            <a:r>
              <a:rPr lang="en-US" sz="3200" dirty="0">
                <a:solidFill>
                  <a:schemeClr val="bg1"/>
                </a:solidFill>
              </a:rPr>
              <a:t> will become a haunt of jackals, A desolation forever; No one will live there, Nor will a son of man reside in it." </a:t>
            </a:r>
          </a:p>
        </p:txBody>
      </p:sp>
    </p:spTree>
    <p:extLst>
      <p:ext uri="{BB962C8B-B14F-4D97-AF65-F5344CB8AC3E}">
        <p14:creationId xmlns:p14="http://schemas.microsoft.com/office/powerpoint/2010/main" val="17086110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s://upload.wikimedia.org/wikipedia/commons/1/19/Tel_hatz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48" y="0"/>
            <a:ext cx="9401916" cy="5300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7352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Alabaster wall panel relief: the text on this panel describes a campaign in the north, but the upper composition represented a campaign in the west, and the name of the town represented, Astartu, is given in a caption at the top. Astartu is shown as a typical Middle Eastern fortress town, built on top of a mound which probably covered the remains of much older settlements. There are towers at intervals along the walls, and a high town gate; inside, at the top on the left, is a building with an arched entrance, perhaps the citadel. The town has just been captured and its inhabitants are being marched away. An Assyrian soldier waving a mace escorts four prisoners, who carry their possessions in sacks over their shoulders. Their clothes and their turbans, rising to a slight point which flops backwards, are typical of the area; people from the Biblical kingdom of Israel, shown on other sculptures, wear the same dress. Above them a second Assyrian soldier is driving two fat-tailed sheep. Further to the right they would have met the Assyrian king, reviewing his troops and their booty.    In the lower register, the king Tiglath-pileser III himself appears in a chariot under his tasselled state parasol, which is held by a eunuch. He wears the royal hat, somewhat higher than the ninth-century type, and a fringed robe. His right hand is raised, while his left holds a flower. His chariot is larger than the ninth-century type, with a quiver at the front,  and the wheels have eight spokes rather than six. The patterns on the cloth hanging between the front of the chariot and the yoke include a winged disc, a solar symbol of great significance throughout the Ancient Near East. The charioteer holds three reins, but two horses are actually shown  drawing  the chariot, gaily caparisoned and led by a pair of grooms wearing quivers. The one man visible in the poorly preserved chariot to the right once held a pole with a circular ornament on top;  this was one of the sacred standards which accompanied the Assyrians into battle.    This slab is inscrib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55700"/>
            <a:ext cx="4712048" cy="595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72327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biblewhere.com/wp-content/uploads/2018/07/wsi-imageoptim-r1043005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6464"/>
            <a:ext cx="9144000" cy="6099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25761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biblewhere.com/wp-content/uploads/2018/07/img_149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250"/>
            <a:ext cx="9144000" cy="6099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6426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916305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3"/>
          <p:cNvSpPr>
            <a:spLocks noChangeArrowheads="1"/>
          </p:cNvSpPr>
          <p:nvPr/>
        </p:nvSpPr>
        <p:spPr bwMode="auto">
          <a:xfrm>
            <a:off x="457200" y="708720"/>
            <a:ext cx="7924800"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sz="2400" b="1" dirty="0" smtClean="0">
                <a:solidFill>
                  <a:schemeClr val="bg1"/>
                </a:solidFill>
                <a:latin typeface="Aleo Light" charset="0"/>
              </a:rPr>
              <a:t>The state of sin into which we are all conceived and born </a:t>
            </a:r>
            <a:r>
              <a:rPr lang="en-US" sz="2400" b="1" i="1" dirty="0" smtClean="0">
                <a:solidFill>
                  <a:schemeClr val="bg1"/>
                </a:solidFill>
                <a:latin typeface="Aleo Light" charset="0"/>
              </a:rPr>
              <a:t>consists in the guilt of Adam’s first sin, the lack of original righteousness, the corruption of our whole nature (commonly called original sin), and all the actual transgressions which proceed from it. </a:t>
            </a:r>
          </a:p>
          <a:p>
            <a:endParaRPr lang="en-US" sz="2400" b="1" i="1" dirty="0">
              <a:solidFill>
                <a:schemeClr val="bg1"/>
              </a:solidFill>
              <a:latin typeface="Aleo Light" charset="0"/>
            </a:endParaRPr>
          </a:p>
          <a:p>
            <a:r>
              <a:rPr lang="en-US" sz="2000" dirty="0" smtClean="0">
                <a:solidFill>
                  <a:schemeClr val="bg1"/>
                </a:solidFill>
                <a:latin typeface="Aleo Light" charset="0"/>
              </a:rPr>
              <a:t>(Adapted from the </a:t>
            </a:r>
            <a:r>
              <a:rPr lang="en-US" sz="2000" i="1" dirty="0" smtClean="0">
                <a:solidFill>
                  <a:schemeClr val="bg1"/>
                </a:solidFill>
                <a:latin typeface="Aleo Light" charset="0"/>
              </a:rPr>
              <a:t>Westminster Shorter Catechism</a:t>
            </a:r>
            <a:r>
              <a:rPr lang="en-US" sz="2000" dirty="0" smtClean="0">
                <a:solidFill>
                  <a:schemeClr val="bg1"/>
                </a:solidFill>
                <a:latin typeface="Aleo Light" charset="0"/>
              </a:rPr>
              <a:t>, Q. 18)</a:t>
            </a:r>
          </a:p>
          <a:p>
            <a:endParaRPr lang="en-US" sz="2400" b="1" i="1" dirty="0">
              <a:solidFill>
                <a:schemeClr val="bg1"/>
              </a:solidFill>
              <a:latin typeface="Aleo Light" charset="0"/>
            </a:endParaRPr>
          </a:p>
          <a:p>
            <a:endParaRPr lang="en-US" sz="2000" b="1" i="1" dirty="0">
              <a:solidFill>
                <a:schemeClr val="bg1"/>
              </a:solidFill>
              <a:latin typeface="Aleo Light" charset="0"/>
            </a:endParaRPr>
          </a:p>
          <a:p>
            <a:endParaRPr lang="en-US" sz="2400" i="1" dirty="0">
              <a:solidFill>
                <a:schemeClr val="bg1"/>
              </a:solidFill>
              <a:latin typeface="Aleo Light" charset="0"/>
            </a:endParaRPr>
          </a:p>
        </p:txBody>
      </p:sp>
    </p:spTree>
    <p:extLst>
      <p:ext uri="{BB962C8B-B14F-4D97-AF65-F5344CB8AC3E}">
        <p14:creationId xmlns:p14="http://schemas.microsoft.com/office/powerpoint/2010/main" val="2597364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54038" y="482600"/>
            <a:ext cx="1870076"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Box 6"/>
          <p:cNvSpPr txBox="1">
            <a:spLocks noChangeArrowheads="1"/>
          </p:cNvSpPr>
          <p:nvPr/>
        </p:nvSpPr>
        <p:spPr bwMode="auto">
          <a:xfrm>
            <a:off x="0" y="742950"/>
            <a:ext cx="111120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altLang="x-none" sz="2000" b="1" dirty="0" smtClean="0">
                <a:solidFill>
                  <a:schemeClr val="bg1"/>
                </a:solidFill>
                <a:latin typeface="Aleo Light" charset="0"/>
                <a:ea typeface="Aleo Light" charset="0"/>
                <a:cs typeface="Aleo Light" charset="0"/>
              </a:rPr>
              <a:t> </a:t>
            </a:r>
            <a:r>
              <a:rPr lang="en-US" altLang="x-none" sz="6000" b="1" dirty="0" smtClean="0">
                <a:solidFill>
                  <a:schemeClr val="bg1"/>
                </a:solidFill>
                <a:latin typeface="Aleo Light" charset="0"/>
                <a:ea typeface="Aleo Light" charset="0"/>
                <a:cs typeface="Aleo Light" charset="0"/>
              </a:rPr>
              <a:t>24</a:t>
            </a:r>
            <a:endParaRPr lang="en-US" altLang="x-none" sz="6000" b="1" dirty="0">
              <a:solidFill>
                <a:schemeClr val="bg1"/>
              </a:solidFill>
              <a:latin typeface="Aleo Light" charset="0"/>
              <a:ea typeface="Aleo Light" charset="0"/>
              <a:cs typeface="Aleo Light" charset="0"/>
            </a:endParaRPr>
          </a:p>
        </p:txBody>
      </p:sp>
      <p:sp>
        <p:nvSpPr>
          <p:cNvPr id="24579" name="Rectangle 7"/>
          <p:cNvSpPr>
            <a:spLocks noChangeArrowheads="1"/>
          </p:cNvSpPr>
          <p:nvPr/>
        </p:nvSpPr>
        <p:spPr bwMode="auto">
          <a:xfrm>
            <a:off x="1600200" y="285750"/>
            <a:ext cx="7162800" cy="566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altLang="x-none" sz="2800" b="1" dirty="0" smtClean="0">
                <a:solidFill>
                  <a:srgbClr val="5C8F6A"/>
                </a:solidFill>
                <a:latin typeface="Aleo Light" charset="0"/>
              </a:rPr>
              <a:t>What is the state of misery into which we are all conceived and born?</a:t>
            </a:r>
          </a:p>
          <a:p>
            <a:r>
              <a:rPr lang="en-US" dirty="0" smtClean="0">
                <a:latin typeface="Myriad Pro" charset="0"/>
                <a:ea typeface="Myriad Pro" charset="0"/>
                <a:cs typeface="Myriad Pro" charset="0"/>
              </a:rPr>
              <a:t>. . . darkened in their understanding, excluded from the life of God because of the ignorance that is in them, because of the hardness of their heart (Eph. 4:18).</a:t>
            </a:r>
          </a:p>
          <a:p>
            <a:endParaRPr lang="en-US" dirty="0">
              <a:latin typeface="Myriad Pro" charset="0"/>
              <a:ea typeface="Myriad Pro" charset="0"/>
              <a:cs typeface="Myriad Pro" charset="0"/>
            </a:endParaRPr>
          </a:p>
          <a:p>
            <a:r>
              <a:rPr lang="en-US" dirty="0" smtClean="0">
                <a:latin typeface="Myriad Pro" charset="0"/>
                <a:ea typeface="Myriad Pro" charset="0"/>
                <a:cs typeface="Myriad Pro" charset="0"/>
              </a:rPr>
              <a:t>. . . by nature children of wrath (Eph. 2:3). </a:t>
            </a:r>
          </a:p>
          <a:p>
            <a:endParaRPr lang="en-US" dirty="0" smtClean="0">
              <a:latin typeface="Myriad Pro" charset="0"/>
              <a:ea typeface="Myriad Pro" charset="0"/>
              <a:cs typeface="Myriad Pro" charset="0"/>
            </a:endParaRPr>
          </a:p>
          <a:p>
            <a:r>
              <a:rPr lang="en-US" dirty="0" smtClean="0">
                <a:latin typeface="Myriad Pro" charset="0"/>
                <a:ea typeface="Myriad Pro" charset="0"/>
                <a:cs typeface="Myriad Pro" charset="0"/>
              </a:rPr>
              <a:t>CURSED IS EVERYONE WHO DOES NOT ABIDE BY ALL THINGS WRITTEN IN THE BOOK OF THE LAW, TO PERFORM THEM (Gal. 3:10). </a:t>
            </a:r>
          </a:p>
          <a:p>
            <a:endParaRPr lang="en-US" dirty="0">
              <a:latin typeface="Myriad Pro" charset="0"/>
              <a:ea typeface="Myriad Pro" charset="0"/>
              <a:cs typeface="Myriad Pro" charset="0"/>
            </a:endParaRPr>
          </a:p>
          <a:p>
            <a:r>
              <a:rPr lang="en-US" dirty="0" smtClean="0">
                <a:latin typeface="Myriad Pro" charset="0"/>
                <a:ea typeface="Myriad Pro" charset="0"/>
                <a:cs typeface="Myriad Pro" charset="0"/>
              </a:rPr>
              <a:t>The wages of sin is death (NASB; Rom. 6:23).</a:t>
            </a:r>
          </a:p>
          <a:p>
            <a:endParaRPr lang="en-US" dirty="0">
              <a:latin typeface="Myriad Pro" charset="0"/>
              <a:ea typeface="Myriad Pro" charset="0"/>
              <a:cs typeface="Myriad Pro" charset="0"/>
            </a:endParaRPr>
          </a:p>
          <a:p>
            <a:r>
              <a:rPr lang="en-US" dirty="0" smtClean="0">
                <a:latin typeface="Myriad Pro" charset="0"/>
                <a:ea typeface="Myriad Pro" charset="0"/>
                <a:cs typeface="Myriad Pro" charset="0"/>
              </a:rPr>
              <a:t>This is the second death, the lake of fire. And if anyone’s name was not found written in the book of life, he was thrown into the lake of fire (Rev. 20:14b-15). </a:t>
            </a:r>
          </a:p>
          <a:p>
            <a:endParaRPr lang="en-US" dirty="0">
              <a:latin typeface="Myriad Pro" charset="0"/>
              <a:ea typeface="Myriad Pro" charset="0"/>
              <a:cs typeface="Myriad Pro" charset="0"/>
            </a:endParaRPr>
          </a:p>
          <a:p>
            <a:r>
              <a:rPr lang="en-US" dirty="0" smtClean="0">
                <a:latin typeface="Myriad Pro" charset="0"/>
                <a:ea typeface="Myriad Pro" charset="0"/>
                <a:cs typeface="Myriad Pro" charset="0"/>
              </a:rPr>
              <a:t> </a:t>
            </a:r>
            <a:endParaRPr lang="en-US" dirty="0">
              <a:latin typeface="Myriad Pro" charset="0"/>
              <a:ea typeface="Myriad Pro" charset="0"/>
              <a:cs typeface="Myriad Pro" charset="0"/>
            </a:endParaRPr>
          </a:p>
        </p:txBody>
      </p:sp>
    </p:spTree>
    <p:extLst>
      <p:ext uri="{BB962C8B-B14F-4D97-AF65-F5344CB8AC3E}">
        <p14:creationId xmlns:p14="http://schemas.microsoft.com/office/powerpoint/2010/main" val="188496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916305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3"/>
          <p:cNvSpPr>
            <a:spLocks noChangeArrowheads="1"/>
          </p:cNvSpPr>
          <p:nvPr/>
        </p:nvSpPr>
        <p:spPr bwMode="auto">
          <a:xfrm>
            <a:off x="457200" y="708720"/>
            <a:ext cx="7924800"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sz="2400" b="1" dirty="0" smtClean="0">
                <a:solidFill>
                  <a:schemeClr val="bg1"/>
                </a:solidFill>
                <a:latin typeface="Aleo Light" charset="0"/>
              </a:rPr>
              <a:t>The state of misery into which we are all conceived and born consists in </a:t>
            </a:r>
            <a:r>
              <a:rPr lang="en-US" sz="2400" b="1" i="1" dirty="0" smtClean="0">
                <a:solidFill>
                  <a:schemeClr val="bg1"/>
                </a:solidFill>
                <a:latin typeface="Aleo Light" charset="0"/>
              </a:rPr>
              <a:t>lost communion with God, life under His wrath and curse, and liability to all miseries in this life, death itself, and the pains of hell forever. </a:t>
            </a:r>
          </a:p>
          <a:p>
            <a:endParaRPr lang="en-US" sz="2400" b="1" i="1" dirty="0">
              <a:solidFill>
                <a:schemeClr val="bg1"/>
              </a:solidFill>
              <a:latin typeface="Aleo Light" charset="0"/>
            </a:endParaRPr>
          </a:p>
          <a:p>
            <a:r>
              <a:rPr lang="en-US" sz="2000" dirty="0" smtClean="0">
                <a:solidFill>
                  <a:schemeClr val="bg1"/>
                </a:solidFill>
                <a:latin typeface="Aleo Light" charset="0"/>
              </a:rPr>
              <a:t>(Adapted from the </a:t>
            </a:r>
            <a:r>
              <a:rPr lang="en-US" sz="2000" i="1" dirty="0" smtClean="0">
                <a:solidFill>
                  <a:schemeClr val="bg1"/>
                </a:solidFill>
                <a:latin typeface="Aleo Light" charset="0"/>
              </a:rPr>
              <a:t>Westminster Shorter Catechism</a:t>
            </a:r>
            <a:r>
              <a:rPr lang="en-US" sz="2000" dirty="0" smtClean="0">
                <a:solidFill>
                  <a:schemeClr val="bg1"/>
                </a:solidFill>
                <a:latin typeface="Aleo Light" charset="0"/>
              </a:rPr>
              <a:t>, Q. 19)</a:t>
            </a:r>
          </a:p>
          <a:p>
            <a:endParaRPr lang="en-US" sz="2400" b="1" i="1" dirty="0">
              <a:solidFill>
                <a:schemeClr val="bg1"/>
              </a:solidFill>
              <a:latin typeface="Aleo Light" charset="0"/>
            </a:endParaRPr>
          </a:p>
          <a:p>
            <a:endParaRPr lang="en-US" sz="2000" b="1" i="1" dirty="0">
              <a:solidFill>
                <a:schemeClr val="bg1"/>
              </a:solidFill>
              <a:latin typeface="Aleo Light" charset="0"/>
            </a:endParaRPr>
          </a:p>
          <a:p>
            <a:endParaRPr lang="en-US" sz="2400" i="1" dirty="0">
              <a:solidFill>
                <a:schemeClr val="bg1"/>
              </a:solidFill>
              <a:latin typeface="Aleo Light" charset="0"/>
            </a:endParaRPr>
          </a:p>
        </p:txBody>
      </p:sp>
    </p:spTree>
    <p:extLst>
      <p:ext uri="{BB962C8B-B14F-4D97-AF65-F5344CB8AC3E}">
        <p14:creationId xmlns:p14="http://schemas.microsoft.com/office/powerpoint/2010/main" val="2167491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Image result for Israel at Kadesh barnea high reso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66850"/>
            <a:ext cx="9220201" cy="7279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5322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467</TotalTime>
  <Words>1270</Words>
  <Application>Microsoft Office PowerPoint</Application>
  <PresentationFormat>On-screen Show (16:9)</PresentationFormat>
  <Paragraphs>79</Paragraphs>
  <Slides>57</Slides>
  <Notes>0</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Minnick</dc:creator>
  <cp:lastModifiedBy>Mark Minnick</cp:lastModifiedBy>
  <cp:revision>20</cp:revision>
  <dcterms:created xsi:type="dcterms:W3CDTF">2018-07-18T14:45:04Z</dcterms:created>
  <dcterms:modified xsi:type="dcterms:W3CDTF">2018-07-18T22:32:28Z</dcterms:modified>
</cp:coreProperties>
</file>