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1" r:id="rId2"/>
    <p:sldId id="260" r:id="rId3"/>
    <p:sldId id="300" r:id="rId4"/>
    <p:sldId id="302" r:id="rId5"/>
    <p:sldId id="262" r:id="rId6"/>
    <p:sldId id="261" r:id="rId7"/>
    <p:sldId id="303" r:id="rId8"/>
    <p:sldId id="299" r:id="rId9"/>
    <p:sldId id="298" r:id="rId10"/>
    <p:sldId id="297"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304" r:id="rId33"/>
    <p:sldId id="284" r:id="rId34"/>
    <p:sldId id="285" r:id="rId35"/>
    <p:sldId id="288" r:id="rId36"/>
    <p:sldId id="286" r:id="rId37"/>
    <p:sldId id="287" r:id="rId38"/>
    <p:sldId id="289" r:id="rId39"/>
    <p:sldId id="290" r:id="rId40"/>
    <p:sldId id="257" r:id="rId41"/>
    <p:sldId id="259" r:id="rId42"/>
    <p:sldId id="258"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6" d="100"/>
          <a:sy n="36" d="100"/>
        </p:scale>
        <p:origin x="-2794" y="-13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6AAA74-D72E-4BA0-B23E-CCCE900307AA}" type="datetimeFigureOut">
              <a:rPr lang="en-US" smtClean="0"/>
              <a:t>4/8/2015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AE0872-9CAA-468F-BB86-1D5BC6571E88}" type="slidenum">
              <a:rPr lang="en-US" smtClean="0"/>
              <a:t>‹#›</a:t>
            </a:fld>
            <a:endParaRPr lang="en-US"/>
          </a:p>
        </p:txBody>
      </p:sp>
    </p:spTree>
    <p:extLst>
      <p:ext uri="{BB962C8B-B14F-4D97-AF65-F5344CB8AC3E}">
        <p14:creationId xmlns:p14="http://schemas.microsoft.com/office/powerpoint/2010/main" val="2007478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C5E82-F07A-4728-891D-C4E9D5BC1B5D}" type="slidenum">
              <a:rPr lang="en-US" smtClean="0"/>
              <a:t>2</a:t>
            </a:fld>
            <a:endParaRPr lang="en-US"/>
          </a:p>
        </p:txBody>
      </p:sp>
    </p:spTree>
    <p:extLst>
      <p:ext uri="{BB962C8B-B14F-4D97-AF65-F5344CB8AC3E}">
        <p14:creationId xmlns:p14="http://schemas.microsoft.com/office/powerpoint/2010/main" val="424815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AD90F2-01F4-4015-A229-FAD581647FE4}"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87536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D90F2-01F4-4015-A229-FAD581647FE4}"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124409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D90F2-01F4-4015-A229-FAD581647FE4}"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18886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D90F2-01F4-4015-A229-FAD581647FE4}"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355210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D90F2-01F4-4015-A229-FAD581647FE4}"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313314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AD90F2-01F4-4015-A229-FAD581647FE4}"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293375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AD90F2-01F4-4015-A229-FAD581647FE4}" type="datetimeFigureOut">
              <a:rPr lang="en-US" smtClean="0"/>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381816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AD90F2-01F4-4015-A229-FAD581647FE4}" type="datetimeFigureOut">
              <a:rPr lang="en-US" smtClean="0"/>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17805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D90F2-01F4-4015-A229-FAD581647FE4}" type="datetimeFigureOut">
              <a:rPr lang="en-US" smtClean="0"/>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2495181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D90F2-01F4-4015-A229-FAD581647FE4}"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3428403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D90F2-01F4-4015-A229-FAD581647FE4}"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42524-F775-4256-855A-0EDE1405D54C}" type="slidenum">
              <a:rPr lang="en-US" smtClean="0"/>
              <a:t>‹#›</a:t>
            </a:fld>
            <a:endParaRPr lang="en-US"/>
          </a:p>
        </p:txBody>
      </p:sp>
    </p:spTree>
    <p:extLst>
      <p:ext uri="{BB962C8B-B14F-4D97-AF65-F5344CB8AC3E}">
        <p14:creationId xmlns:p14="http://schemas.microsoft.com/office/powerpoint/2010/main" val="231461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9AD90F2-01F4-4015-A229-FAD581647FE4}" type="datetimeFigureOut">
              <a:rPr lang="en-US" smtClean="0"/>
              <a:t>4/8/2015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FD42524-F775-4256-855A-0EDE1405D54C}" type="slidenum">
              <a:rPr lang="en-US" smtClean="0"/>
              <a:t>‹#›</a:t>
            </a:fld>
            <a:endParaRPr lang="en-US"/>
          </a:p>
        </p:txBody>
      </p:sp>
    </p:spTree>
    <p:extLst>
      <p:ext uri="{BB962C8B-B14F-4D97-AF65-F5344CB8AC3E}">
        <p14:creationId xmlns:p14="http://schemas.microsoft.com/office/powerpoint/2010/main" val="704949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33400" y="400052"/>
            <a:ext cx="8305800" cy="4154984"/>
          </a:xfrm>
          <a:prstGeom prst="rect">
            <a:avLst/>
          </a:prstGeom>
          <a:noFill/>
        </p:spPr>
        <p:txBody>
          <a:bodyPr wrap="square" rtlCol="0">
            <a:spAutoFit/>
          </a:bodyPr>
          <a:lstStyle/>
          <a:p>
            <a:r>
              <a:rPr lang="en-US" sz="4000" b="1" i="1" dirty="0"/>
              <a:t>	</a:t>
            </a:r>
            <a:r>
              <a:rPr lang="en-US" sz="4800" b="1" i="1" dirty="0" smtClean="0">
                <a:solidFill>
                  <a:schemeClr val="bg1"/>
                </a:solidFill>
              </a:rPr>
              <a:t>My house shall be called a house of prayer for all the nations.</a:t>
            </a:r>
          </a:p>
          <a:p>
            <a:endParaRPr lang="en-US" sz="4000" b="1" i="1" dirty="0">
              <a:solidFill>
                <a:schemeClr val="bg1"/>
              </a:solidFill>
            </a:endParaRPr>
          </a:p>
          <a:p>
            <a:endParaRPr lang="en-US" sz="4000" b="1" i="1" dirty="0" smtClean="0">
              <a:solidFill>
                <a:schemeClr val="bg1"/>
              </a:solidFill>
            </a:endParaRPr>
          </a:p>
          <a:p>
            <a:r>
              <a:rPr lang="en-US" sz="4000" b="1" i="1" dirty="0">
                <a:solidFill>
                  <a:schemeClr val="bg1"/>
                </a:solidFill>
              </a:rPr>
              <a:t>	</a:t>
            </a:r>
            <a:r>
              <a:rPr lang="en-US" sz="4000" b="1" i="1" dirty="0" smtClean="0">
                <a:solidFill>
                  <a:schemeClr val="bg1"/>
                </a:solidFill>
              </a:rPr>
              <a:t>	</a:t>
            </a:r>
            <a:r>
              <a:rPr lang="en-US" sz="3600" b="1" i="1" dirty="0" smtClean="0">
                <a:solidFill>
                  <a:schemeClr val="bg1"/>
                </a:solidFill>
              </a:rPr>
              <a:t>    </a:t>
            </a:r>
            <a:r>
              <a:rPr lang="en-US" sz="3600" b="1" i="1" dirty="0" smtClean="0">
                <a:solidFill>
                  <a:schemeClr val="bg1"/>
                </a:solidFill>
              </a:rPr>
              <a:t>       </a:t>
            </a:r>
            <a:r>
              <a:rPr lang="en-US" sz="3600" b="1" i="1" dirty="0" smtClean="0">
                <a:solidFill>
                  <a:schemeClr val="bg1"/>
                </a:solidFill>
              </a:rPr>
              <a:t>--</a:t>
            </a:r>
            <a:r>
              <a:rPr lang="en-US" sz="3600" b="1" dirty="0" smtClean="0">
                <a:solidFill>
                  <a:schemeClr val="bg1"/>
                </a:solidFill>
              </a:rPr>
              <a:t>Mark 11:17 (Isaiah 56:7)</a:t>
            </a:r>
            <a:endParaRPr lang="en-US" sz="3600" b="1" i="1" dirty="0">
              <a:solidFill>
                <a:schemeClr val="bg1"/>
              </a:solidFill>
            </a:endParaRPr>
          </a:p>
        </p:txBody>
      </p:sp>
    </p:spTree>
    <p:extLst>
      <p:ext uri="{BB962C8B-B14F-4D97-AF65-F5344CB8AC3E}">
        <p14:creationId xmlns:p14="http://schemas.microsoft.com/office/powerpoint/2010/main" val="503141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0"/>
          <a:tileRect r="-100000" b="-100000"/>
        </a:gradFill>
        <a:effectLst/>
      </p:bgPr>
    </p:bg>
    <p:spTree>
      <p:nvGrpSpPr>
        <p:cNvPr id="1" name=""/>
        <p:cNvGrpSpPr/>
        <p:nvPr/>
      </p:nvGrpSpPr>
      <p:grpSpPr>
        <a:xfrm>
          <a:off x="0" y="0"/>
          <a:ext cx="0" cy="0"/>
          <a:chOff x="0" y="0"/>
          <a:chExt cx="0" cy="0"/>
        </a:xfrm>
      </p:grpSpPr>
      <p:pic>
        <p:nvPicPr>
          <p:cNvPr id="2" name="Picture 1"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236981"/>
            <a:ext cx="2590755" cy="31237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collections.lacma.org/download/27176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971550"/>
            <a:ext cx="2595838" cy="29881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smk.dk/typo3temp/pics/29330ac1d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1787490"/>
            <a:ext cx="2000250" cy="31464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398" y="3549494"/>
            <a:ext cx="2438353" cy="646331"/>
          </a:xfrm>
          <a:prstGeom prst="rect">
            <a:avLst/>
          </a:prstGeom>
          <a:noFill/>
        </p:spPr>
        <p:txBody>
          <a:bodyPr wrap="square" rtlCol="0">
            <a:spAutoFit/>
          </a:bodyPr>
          <a:lstStyle/>
          <a:p>
            <a:r>
              <a:rPr lang="en-US" dirty="0" smtClean="0"/>
              <a:t>  Tertullian 160-220 AD</a:t>
            </a:r>
          </a:p>
          <a:p>
            <a:endParaRPr lang="en-US" dirty="0"/>
          </a:p>
        </p:txBody>
      </p:sp>
      <p:sp>
        <p:nvSpPr>
          <p:cNvPr id="5" name="TextBox 4"/>
          <p:cNvSpPr txBox="1"/>
          <p:nvPr/>
        </p:nvSpPr>
        <p:spPr>
          <a:xfrm>
            <a:off x="3738838" y="4095750"/>
            <a:ext cx="2438400" cy="646331"/>
          </a:xfrm>
          <a:prstGeom prst="rect">
            <a:avLst/>
          </a:prstGeom>
          <a:noFill/>
        </p:spPr>
        <p:txBody>
          <a:bodyPr wrap="square" rtlCol="0">
            <a:spAutoFit/>
          </a:bodyPr>
          <a:lstStyle/>
          <a:p>
            <a:r>
              <a:rPr lang="en-US" dirty="0" smtClean="0"/>
              <a:t>Augustine  354-430 AD</a:t>
            </a:r>
          </a:p>
          <a:p>
            <a:endParaRPr lang="en-US" dirty="0"/>
          </a:p>
        </p:txBody>
      </p:sp>
      <p:sp>
        <p:nvSpPr>
          <p:cNvPr id="7" name="TextBox 6"/>
          <p:cNvSpPr txBox="1"/>
          <p:nvPr/>
        </p:nvSpPr>
        <p:spPr>
          <a:xfrm>
            <a:off x="6629400" y="1276350"/>
            <a:ext cx="2362200" cy="646331"/>
          </a:xfrm>
          <a:prstGeom prst="rect">
            <a:avLst/>
          </a:prstGeom>
          <a:noFill/>
        </p:spPr>
        <p:txBody>
          <a:bodyPr wrap="square" rtlCol="0">
            <a:spAutoFit/>
          </a:bodyPr>
          <a:lstStyle/>
          <a:p>
            <a:r>
              <a:rPr lang="en-US" dirty="0" smtClean="0"/>
              <a:t>Luther  1483-1546 AD</a:t>
            </a:r>
          </a:p>
          <a:p>
            <a:endParaRPr lang="en-US" dirty="0"/>
          </a:p>
        </p:txBody>
      </p:sp>
    </p:spTree>
    <p:extLst>
      <p:ext uri="{BB962C8B-B14F-4D97-AF65-F5344CB8AC3E}">
        <p14:creationId xmlns:p14="http://schemas.microsoft.com/office/powerpoint/2010/main" val="4094320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ncient.eu/uploads/images/12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95251"/>
            <a:ext cx="12572597" cy="52387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upload.wikimedia.org/wikipedia/commons/e/e9/Tertulli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565" y="133350"/>
            <a:ext cx="2794070" cy="33688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3800" y="285750"/>
            <a:ext cx="5181600" cy="1323439"/>
          </a:xfrm>
          <a:prstGeom prst="rect">
            <a:avLst/>
          </a:prstGeom>
          <a:noFill/>
        </p:spPr>
        <p:txBody>
          <a:bodyPr wrap="square" rtlCol="0">
            <a:spAutoFit/>
          </a:bodyPr>
          <a:lstStyle/>
          <a:p>
            <a:r>
              <a:rPr lang="en-US" sz="4000" b="1" dirty="0" smtClean="0">
                <a:solidFill>
                  <a:schemeClr val="bg1"/>
                </a:solidFill>
              </a:rPr>
              <a:t>Tertullian (160-220)</a:t>
            </a:r>
          </a:p>
          <a:p>
            <a:endParaRPr lang="en-US" sz="4000" b="1" dirty="0"/>
          </a:p>
        </p:txBody>
      </p:sp>
    </p:spTree>
    <p:extLst>
      <p:ext uri="{BB962C8B-B14F-4D97-AF65-F5344CB8AC3E}">
        <p14:creationId xmlns:p14="http://schemas.microsoft.com/office/powerpoint/2010/main" val="1254422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57150"/>
            <a:ext cx="8839200" cy="8094524"/>
          </a:xfrm>
          <a:prstGeom prst="rect">
            <a:avLst/>
          </a:prstGeom>
          <a:noFill/>
        </p:spPr>
        <p:txBody>
          <a:bodyPr wrap="square" rtlCol="0">
            <a:spAutoFit/>
          </a:bodyPr>
          <a:lstStyle/>
          <a:p>
            <a:r>
              <a:rPr lang="en-US" sz="4000" dirty="0" smtClean="0"/>
              <a:t>		     </a:t>
            </a:r>
            <a:r>
              <a:rPr lang="en-US" sz="4000" b="1" dirty="0" smtClean="0"/>
              <a:t>Tertullian (160-220)</a:t>
            </a:r>
            <a:endParaRPr lang="en-US" sz="4000" b="1" i="1" dirty="0" smtClean="0"/>
          </a:p>
          <a:p>
            <a:pPr marL="571500" indent="-571500">
              <a:buFont typeface="Arial" panose="020B0604020202020204" pitchFamily="34" charset="0"/>
              <a:buChar char="•"/>
            </a:pPr>
            <a:r>
              <a:rPr lang="en-US" sz="4000" b="1" dirty="0"/>
              <a:t>D</a:t>
            </a:r>
            <a:r>
              <a:rPr lang="en-US" sz="4000" b="1" dirty="0" smtClean="0"/>
              <a:t>efender of the Faith</a:t>
            </a:r>
          </a:p>
          <a:p>
            <a:pPr marL="571500" indent="-571500">
              <a:buFont typeface="Arial" panose="020B0604020202020204" pitchFamily="34" charset="0"/>
              <a:buChar char="•"/>
            </a:pPr>
            <a:r>
              <a:rPr lang="en-US" sz="4000" b="1" dirty="0" smtClean="0"/>
              <a:t>To heretics, </a:t>
            </a:r>
            <a:r>
              <a:rPr lang="en-US" sz="4000" b="1" i="1" dirty="0" smtClean="0"/>
              <a:t>Against </a:t>
            </a:r>
            <a:r>
              <a:rPr lang="en-US" sz="4000" b="1" i="1" dirty="0" err="1" smtClean="0"/>
              <a:t>Praxeas</a:t>
            </a:r>
            <a:endParaRPr lang="en-US" sz="4000" b="1" dirty="0" smtClean="0"/>
          </a:p>
          <a:p>
            <a:pPr marL="571500" indent="-571500">
              <a:buFont typeface="Arial" panose="020B0604020202020204" pitchFamily="34" charset="0"/>
              <a:buChar char="•"/>
            </a:pPr>
            <a:r>
              <a:rPr lang="en-US" sz="4000" b="1" dirty="0"/>
              <a:t>T</a:t>
            </a:r>
            <a:r>
              <a:rPr lang="en-US" sz="4000" b="1" dirty="0" smtClean="0"/>
              <a:t>o pagans, </a:t>
            </a:r>
            <a:r>
              <a:rPr lang="en-US" sz="4000" b="1" i="1" dirty="0" smtClean="0"/>
              <a:t>Apology</a:t>
            </a:r>
            <a:r>
              <a:rPr lang="en-US" sz="4000" b="1" dirty="0" smtClean="0"/>
              <a:t> </a:t>
            </a:r>
          </a:p>
          <a:p>
            <a:r>
              <a:rPr lang="en-US" sz="4000" i="1" dirty="0"/>
              <a:t>	</a:t>
            </a:r>
            <a:r>
              <a:rPr lang="en-US" sz="4000" i="1" dirty="0" smtClean="0"/>
              <a:t>    </a:t>
            </a:r>
          </a:p>
          <a:p>
            <a:pPr lvl="1"/>
            <a:r>
              <a:rPr lang="en-US" sz="4000" i="1" dirty="0"/>
              <a:t>	</a:t>
            </a:r>
            <a:r>
              <a:rPr lang="en-US" sz="4000" i="1" dirty="0" smtClean="0"/>
              <a:t>	</a:t>
            </a:r>
            <a:r>
              <a:rPr lang="en-US" sz="4000" b="1" i="1" dirty="0" smtClean="0">
                <a:solidFill>
                  <a:srgbClr val="C00000"/>
                </a:solidFill>
              </a:rPr>
              <a:t>The more you mow us down, the more we multiply. The blood of the Christians is seed.</a:t>
            </a:r>
          </a:p>
          <a:p>
            <a:pPr lvl="1"/>
            <a:endParaRPr lang="en-US" sz="4000" i="1" dirty="0" smtClean="0"/>
          </a:p>
          <a:p>
            <a:pPr marL="571500" indent="-571500">
              <a:buFont typeface="Arial" panose="020B0604020202020204" pitchFamily="34" charset="0"/>
              <a:buChar char="•"/>
            </a:pPr>
            <a:endParaRPr lang="en-US" sz="4000" i="1" dirty="0" smtClean="0"/>
          </a:p>
          <a:p>
            <a:endParaRPr lang="en-US" sz="4000" i="1" dirty="0" smtClean="0"/>
          </a:p>
          <a:p>
            <a:pPr marL="571500" indent="-571500">
              <a:buFont typeface="Arial" panose="020B0604020202020204" pitchFamily="34" charset="0"/>
              <a:buChar char="•"/>
            </a:pPr>
            <a:endParaRPr lang="en-US" sz="4000" b="1" dirty="0" smtClean="0"/>
          </a:p>
          <a:p>
            <a:r>
              <a:rPr lang="en-US" sz="4000" b="1" i="1" dirty="0" smtClean="0"/>
              <a:t> </a:t>
            </a:r>
            <a:endParaRPr lang="en-US" sz="4000" b="1" i="1" dirty="0"/>
          </a:p>
        </p:txBody>
      </p:sp>
    </p:spTree>
    <p:extLst>
      <p:ext uri="{BB962C8B-B14F-4D97-AF65-F5344CB8AC3E}">
        <p14:creationId xmlns:p14="http://schemas.microsoft.com/office/powerpoint/2010/main" val="2961207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5693866"/>
          </a:xfrm>
          <a:prstGeom prst="rect">
            <a:avLst/>
          </a:prstGeom>
          <a:noFill/>
        </p:spPr>
        <p:txBody>
          <a:bodyPr wrap="square" rtlCol="0">
            <a:spAutoFit/>
          </a:bodyPr>
          <a:lstStyle/>
          <a:p>
            <a:r>
              <a:rPr lang="en-US" sz="4000" i="1" dirty="0" smtClean="0"/>
              <a:t>			</a:t>
            </a:r>
            <a:r>
              <a:rPr lang="en-US" sz="4000" b="1" i="1" dirty="0" smtClean="0"/>
              <a:t>        </a:t>
            </a:r>
            <a:r>
              <a:rPr lang="en-US" sz="4400" b="1" i="1" dirty="0" smtClean="0"/>
              <a:t>Apology</a:t>
            </a:r>
            <a:endParaRPr lang="en-US" sz="4400" i="1" dirty="0" smtClean="0"/>
          </a:p>
          <a:p>
            <a:endParaRPr lang="en-US" sz="4000" b="1" i="1" dirty="0">
              <a:solidFill>
                <a:schemeClr val="accent6">
                  <a:lumMod val="50000"/>
                </a:schemeClr>
              </a:solidFill>
            </a:endParaRPr>
          </a:p>
          <a:p>
            <a:r>
              <a:rPr lang="en-US" sz="4000" b="1" i="1" dirty="0" smtClean="0">
                <a:solidFill>
                  <a:schemeClr val="accent6">
                    <a:lumMod val="50000"/>
                  </a:schemeClr>
                </a:solidFill>
              </a:rPr>
              <a:t>		</a:t>
            </a:r>
            <a:r>
              <a:rPr lang="en-US" sz="4000" b="1" i="1" dirty="0" smtClean="0">
                <a:solidFill>
                  <a:srgbClr val="C00000"/>
                </a:solidFill>
              </a:rPr>
              <a:t>Having refuted the charges laid against us, let me now show what we really are. We are a body knit together by one faith, one discipline and one hope. </a:t>
            </a:r>
          </a:p>
          <a:p>
            <a:r>
              <a:rPr lang="en-US" sz="4000" b="1" i="1" dirty="0" smtClean="0">
                <a:solidFill>
                  <a:schemeClr val="accent6">
                    <a:lumMod val="50000"/>
                  </a:schemeClr>
                </a:solidFill>
              </a:rPr>
              <a:t> </a:t>
            </a:r>
          </a:p>
          <a:p>
            <a:r>
              <a:rPr lang="en-US" sz="4000" b="1" i="1" dirty="0" smtClean="0"/>
              <a:t> </a:t>
            </a:r>
            <a:endParaRPr lang="en-US" sz="4000" b="1" i="1" dirty="0"/>
          </a:p>
        </p:txBody>
      </p:sp>
    </p:spTree>
    <p:extLst>
      <p:ext uri="{BB962C8B-B14F-4D97-AF65-F5344CB8AC3E}">
        <p14:creationId xmlns:p14="http://schemas.microsoft.com/office/powerpoint/2010/main" val="143930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4401205"/>
          </a:xfrm>
          <a:prstGeom prst="rect">
            <a:avLst/>
          </a:prstGeom>
          <a:noFill/>
        </p:spPr>
        <p:txBody>
          <a:bodyPr wrap="square" rtlCol="0">
            <a:spAutoFit/>
          </a:bodyPr>
          <a:lstStyle/>
          <a:p>
            <a:r>
              <a:rPr lang="en-US" sz="4000" i="1" dirty="0" smtClean="0"/>
              <a:t>			</a:t>
            </a:r>
            <a:r>
              <a:rPr lang="en-US" sz="4000" b="1" i="1" dirty="0" smtClean="0">
                <a:solidFill>
                  <a:srgbClr val="C00000"/>
                </a:solidFill>
              </a:rPr>
              <a:t>We meet together as a 			congregation, uniting together 		to offer prayer to God. We pray for the emperors and all in authority, for the welfare of the world, for peace and for the delay of the final end. </a:t>
            </a:r>
          </a:p>
          <a:p>
            <a:r>
              <a:rPr lang="en-US" sz="4000" b="1" i="1" dirty="0" smtClean="0"/>
              <a:t> </a:t>
            </a:r>
            <a:endParaRPr lang="en-US" sz="4000" b="1" i="1" dirty="0"/>
          </a:p>
        </p:txBody>
      </p:sp>
    </p:spTree>
    <p:extLst>
      <p:ext uri="{BB962C8B-B14F-4D97-AF65-F5344CB8AC3E}">
        <p14:creationId xmlns:p14="http://schemas.microsoft.com/office/powerpoint/2010/main" val="1888579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1938992"/>
          </a:xfrm>
          <a:prstGeom prst="rect">
            <a:avLst/>
          </a:prstGeom>
          <a:noFill/>
        </p:spPr>
        <p:txBody>
          <a:bodyPr wrap="square" rtlCol="0">
            <a:spAutoFit/>
          </a:bodyPr>
          <a:lstStyle/>
          <a:p>
            <a:r>
              <a:rPr lang="en-US" sz="4000" i="1" dirty="0" smtClean="0"/>
              <a:t>			</a:t>
            </a:r>
            <a:r>
              <a:rPr lang="en-US" sz="4000" b="1" i="1" dirty="0" smtClean="0">
                <a:solidFill>
                  <a:srgbClr val="C00000"/>
                </a:solidFill>
              </a:rPr>
              <a:t>Jesus Christ’s teaching on 			prayer is new wine stored in </a:t>
            </a:r>
          </a:p>
          <a:p>
            <a:r>
              <a:rPr lang="en-US" sz="4000" b="1" i="1" dirty="0">
                <a:solidFill>
                  <a:srgbClr val="C00000"/>
                </a:solidFill>
              </a:rPr>
              <a:t>	</a:t>
            </a:r>
            <a:r>
              <a:rPr lang="en-US" sz="4000" b="1" i="1" dirty="0" smtClean="0">
                <a:solidFill>
                  <a:srgbClr val="C00000"/>
                </a:solidFill>
              </a:rPr>
              <a:t>	new bottles.</a:t>
            </a:r>
            <a:endParaRPr lang="en-US" sz="4000" b="1" i="1" dirty="0">
              <a:solidFill>
                <a:srgbClr val="C00000"/>
              </a:solidFill>
            </a:endParaRPr>
          </a:p>
        </p:txBody>
      </p:sp>
    </p:spTree>
    <p:extLst>
      <p:ext uri="{BB962C8B-B14F-4D97-AF65-F5344CB8AC3E}">
        <p14:creationId xmlns:p14="http://schemas.microsoft.com/office/powerpoint/2010/main" val="1085108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4401205"/>
          </a:xfrm>
          <a:prstGeom prst="rect">
            <a:avLst/>
          </a:prstGeom>
          <a:noFill/>
        </p:spPr>
        <p:txBody>
          <a:bodyPr wrap="square" rtlCol="0">
            <a:spAutoFit/>
          </a:bodyPr>
          <a:lstStyle/>
          <a:p>
            <a:r>
              <a:rPr lang="en-US" sz="4000" i="1" dirty="0" smtClean="0"/>
              <a:t>			</a:t>
            </a:r>
            <a:r>
              <a:rPr lang="en-US" sz="4000" b="1" i="1" dirty="0" smtClean="0">
                <a:solidFill>
                  <a:srgbClr val="C00000"/>
                </a:solidFill>
              </a:rPr>
              <a:t>The old prayer, no doubt, 			brought deliverance from fire 			and wild beasts and hunger, while yet it had not received its pattern from Christ. Then how much more fully operative is the Christian prayer?</a:t>
            </a:r>
          </a:p>
          <a:p>
            <a:r>
              <a:rPr lang="en-US" sz="4000" b="1" i="1" dirty="0" smtClean="0"/>
              <a:t> </a:t>
            </a:r>
            <a:endParaRPr lang="en-US" sz="4000" b="1" i="1" dirty="0"/>
          </a:p>
        </p:txBody>
      </p:sp>
    </p:spTree>
    <p:extLst>
      <p:ext uri="{BB962C8B-B14F-4D97-AF65-F5344CB8AC3E}">
        <p14:creationId xmlns:p14="http://schemas.microsoft.com/office/powerpoint/2010/main" val="3833954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5016758"/>
          </a:xfrm>
          <a:prstGeom prst="rect">
            <a:avLst/>
          </a:prstGeom>
          <a:noFill/>
        </p:spPr>
        <p:txBody>
          <a:bodyPr wrap="square" rtlCol="0">
            <a:spAutoFit/>
          </a:bodyPr>
          <a:lstStyle/>
          <a:p>
            <a:r>
              <a:rPr lang="en-US" sz="4000" i="1" dirty="0" smtClean="0"/>
              <a:t>			</a:t>
            </a:r>
            <a:r>
              <a:rPr lang="en-US" sz="4000" b="1" i="1" dirty="0" smtClean="0">
                <a:solidFill>
                  <a:srgbClr val="C00000"/>
                </a:solidFill>
              </a:rPr>
              <a:t>It does not establish the 			angel of the dew in the midst 			of the fire, nor block the mouths of lions, nor transfer to the hungry the peasant’s dinner. It turns away by delegated grace no perception of suffering. . . </a:t>
            </a:r>
          </a:p>
          <a:p>
            <a:r>
              <a:rPr lang="en-US" sz="4000" b="1" i="1" dirty="0" smtClean="0"/>
              <a:t> </a:t>
            </a:r>
            <a:endParaRPr lang="en-US" sz="4000" b="1" i="1" dirty="0"/>
          </a:p>
        </p:txBody>
      </p:sp>
    </p:spTree>
    <p:extLst>
      <p:ext uri="{BB962C8B-B14F-4D97-AF65-F5344CB8AC3E}">
        <p14:creationId xmlns:p14="http://schemas.microsoft.com/office/powerpoint/2010/main" val="4125977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5016758"/>
          </a:xfrm>
          <a:prstGeom prst="rect">
            <a:avLst/>
          </a:prstGeom>
          <a:noFill/>
        </p:spPr>
        <p:txBody>
          <a:bodyPr wrap="square" rtlCol="0">
            <a:spAutoFit/>
          </a:bodyPr>
          <a:lstStyle/>
          <a:p>
            <a:r>
              <a:rPr lang="en-US" sz="4000" i="1" dirty="0" smtClean="0"/>
              <a:t>			</a:t>
            </a:r>
            <a:r>
              <a:rPr lang="en-US" sz="4000" b="1" i="1" dirty="0" smtClean="0">
                <a:solidFill>
                  <a:srgbClr val="C00000"/>
                </a:solidFill>
              </a:rPr>
              <a:t>. . . Yet it arms with 				endurance those who do suffer 		and perceive and grieve.  It makes grace multiply in power, so that faith may know what it obtains from the Lord, while it understands what, for God’s name, it is suffering.</a:t>
            </a:r>
          </a:p>
          <a:p>
            <a:r>
              <a:rPr lang="en-US" sz="4000" b="1" i="1" dirty="0" smtClean="0"/>
              <a:t> </a:t>
            </a:r>
            <a:endParaRPr lang="en-US" sz="4000" b="1" i="1" dirty="0"/>
          </a:p>
        </p:txBody>
      </p:sp>
    </p:spTree>
    <p:extLst>
      <p:ext uri="{BB962C8B-B14F-4D97-AF65-F5344CB8AC3E}">
        <p14:creationId xmlns:p14="http://schemas.microsoft.com/office/powerpoint/2010/main" val="1495863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3170099"/>
          </a:xfrm>
          <a:prstGeom prst="rect">
            <a:avLst/>
          </a:prstGeom>
          <a:noFill/>
        </p:spPr>
        <p:txBody>
          <a:bodyPr wrap="square" rtlCol="0">
            <a:spAutoFit/>
          </a:bodyPr>
          <a:lstStyle/>
          <a:p>
            <a:r>
              <a:rPr lang="en-US" sz="4000" i="1" dirty="0" smtClean="0"/>
              <a:t>			</a:t>
            </a:r>
            <a:r>
              <a:rPr lang="en-US" sz="4000" b="1" i="1" dirty="0" smtClean="0">
                <a:solidFill>
                  <a:srgbClr val="C00000"/>
                </a:solidFill>
              </a:rPr>
              <a:t>Moreover, of old time 			prayer induced plagues, put to 		flight the hosts of the enemy, withheld the benefits of rain. . . </a:t>
            </a:r>
          </a:p>
          <a:p>
            <a:r>
              <a:rPr lang="en-US" sz="4000" b="1" i="1" dirty="0" smtClean="0"/>
              <a:t> </a:t>
            </a:r>
            <a:endParaRPr lang="en-US" sz="4000" b="1" i="1" dirty="0"/>
          </a:p>
        </p:txBody>
      </p:sp>
    </p:spTree>
    <p:extLst>
      <p:ext uri="{BB962C8B-B14F-4D97-AF65-F5344CB8AC3E}">
        <p14:creationId xmlns:p14="http://schemas.microsoft.com/office/powerpoint/2010/main" val="1209296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590549"/>
            <a:ext cx="3187475" cy="40271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upload.wikimedia.org/wikipedia/commons/9/9d/Isaac_Watts_from_N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25064"/>
            <a:ext cx="3429000" cy="4392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588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3785652"/>
          </a:xfrm>
          <a:prstGeom prst="rect">
            <a:avLst/>
          </a:prstGeom>
          <a:noFill/>
        </p:spPr>
        <p:txBody>
          <a:bodyPr wrap="square" rtlCol="0">
            <a:spAutoFit/>
          </a:bodyPr>
          <a:lstStyle/>
          <a:p>
            <a:r>
              <a:rPr lang="en-US" sz="4000" i="1" dirty="0" smtClean="0"/>
              <a:t>			</a:t>
            </a:r>
            <a:r>
              <a:rPr lang="en-US" sz="4000" b="1" i="1" dirty="0" smtClean="0">
                <a:solidFill>
                  <a:srgbClr val="C00000"/>
                </a:solidFill>
              </a:rPr>
              <a:t>Now, however, the prayer 		of righteousness turns aside 			the whole wrath of God, keeps watch on behalf of foes, makes supplication for persecutors.</a:t>
            </a:r>
          </a:p>
          <a:p>
            <a:r>
              <a:rPr lang="en-US" sz="4000" b="1" i="1" dirty="0" smtClean="0"/>
              <a:t> </a:t>
            </a:r>
            <a:endParaRPr lang="en-US" sz="4000" b="1" i="1" dirty="0"/>
          </a:p>
        </p:txBody>
      </p:sp>
    </p:spTree>
    <p:extLst>
      <p:ext uri="{BB962C8B-B14F-4D97-AF65-F5344CB8AC3E}">
        <p14:creationId xmlns:p14="http://schemas.microsoft.com/office/powerpoint/2010/main" val="1150529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path path="circle">
            <a:fillToRect l="100000" t="100000"/>
          </a:path>
        </a:gradFill>
        <a:effectLst/>
      </p:bgPr>
    </p:bg>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3170099"/>
          </a:xfrm>
          <a:prstGeom prst="rect">
            <a:avLst/>
          </a:prstGeom>
          <a:noFill/>
        </p:spPr>
        <p:txBody>
          <a:bodyPr wrap="square" rtlCol="0">
            <a:spAutoFit/>
          </a:bodyPr>
          <a:lstStyle/>
          <a:p>
            <a:r>
              <a:rPr lang="en-US" sz="4000" i="1" dirty="0" smtClean="0"/>
              <a:t>			</a:t>
            </a:r>
            <a:r>
              <a:rPr lang="en-US" sz="4000" b="1" i="1" dirty="0" smtClean="0">
                <a:solidFill>
                  <a:srgbClr val="C00000"/>
                </a:solidFill>
              </a:rPr>
              <a:t>It was Christ’s wish for it to 		work no evil.  He has conferred 		upon it all power concerning 			good.</a:t>
            </a:r>
          </a:p>
          <a:p>
            <a:r>
              <a:rPr lang="en-US" sz="4000" b="1" i="1" dirty="0" smtClean="0"/>
              <a:t> </a:t>
            </a:r>
            <a:endParaRPr lang="en-US" sz="4000" b="1" i="1" dirty="0"/>
          </a:p>
        </p:txBody>
      </p:sp>
    </p:spTree>
    <p:extLst>
      <p:ext uri="{BB962C8B-B14F-4D97-AF65-F5344CB8AC3E}">
        <p14:creationId xmlns:p14="http://schemas.microsoft.com/office/powerpoint/2010/main" val="2057003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ollections.lacma.org/download/27176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271"/>
            <a:ext cx="9144000" cy="119954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285750"/>
            <a:ext cx="5257800" cy="646331"/>
          </a:xfrm>
          <a:prstGeom prst="rect">
            <a:avLst/>
          </a:prstGeom>
          <a:noFill/>
        </p:spPr>
        <p:txBody>
          <a:bodyPr wrap="square" rtlCol="0">
            <a:spAutoFit/>
          </a:bodyPr>
          <a:lstStyle/>
          <a:p>
            <a:r>
              <a:rPr lang="en-US" sz="3600" dirty="0" smtClean="0">
                <a:solidFill>
                  <a:schemeClr val="bg1"/>
                </a:solidFill>
              </a:rPr>
              <a:t>Augustine (354-430)</a:t>
            </a:r>
            <a:endParaRPr lang="en-US" sz="3600" dirty="0">
              <a:solidFill>
                <a:schemeClr val="bg1"/>
              </a:solidFill>
            </a:endParaRPr>
          </a:p>
        </p:txBody>
      </p:sp>
    </p:spTree>
    <p:extLst>
      <p:ext uri="{BB962C8B-B14F-4D97-AF65-F5344CB8AC3E}">
        <p14:creationId xmlns:p14="http://schemas.microsoft.com/office/powerpoint/2010/main" val="1215819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3323987"/>
          </a:xfrm>
          <a:prstGeom prst="rect">
            <a:avLst/>
          </a:prstGeom>
          <a:noFill/>
        </p:spPr>
        <p:txBody>
          <a:bodyPr wrap="square" rtlCol="0">
            <a:spAutoFit/>
          </a:bodyPr>
          <a:lstStyle/>
          <a:p>
            <a:r>
              <a:rPr lang="en-US" sz="3600" i="1" dirty="0" smtClean="0"/>
              <a:t>			</a:t>
            </a:r>
            <a:r>
              <a:rPr lang="en-US" sz="3600" b="1" i="1" dirty="0" smtClean="0"/>
              <a:t>       </a:t>
            </a:r>
            <a:r>
              <a:rPr lang="en-US" sz="4400" b="1" dirty="0" smtClean="0">
                <a:solidFill>
                  <a:schemeClr val="bg1"/>
                </a:solidFill>
              </a:rPr>
              <a:t>Letter CXXX</a:t>
            </a:r>
          </a:p>
          <a:p>
            <a:r>
              <a:rPr lang="en-US" sz="4400" b="1" i="1" dirty="0">
                <a:solidFill>
                  <a:schemeClr val="bg1"/>
                </a:solidFill>
              </a:rPr>
              <a:t>	</a:t>
            </a:r>
            <a:r>
              <a:rPr lang="en-US" sz="4400" b="1" i="1" dirty="0" smtClean="0">
                <a:solidFill>
                  <a:schemeClr val="bg1"/>
                </a:solidFill>
              </a:rPr>
              <a:t>			    </a:t>
            </a:r>
            <a:r>
              <a:rPr lang="en-US" sz="3200" b="1" i="1" dirty="0" smtClean="0">
                <a:solidFill>
                  <a:schemeClr val="bg1"/>
                </a:solidFill>
              </a:rPr>
              <a:t>(</a:t>
            </a:r>
            <a:r>
              <a:rPr lang="en-US" sz="3200" b="1" dirty="0" smtClean="0">
                <a:solidFill>
                  <a:schemeClr val="bg1"/>
                </a:solidFill>
              </a:rPr>
              <a:t>A.D</a:t>
            </a:r>
            <a:r>
              <a:rPr lang="en-US" sz="3200" b="1" i="1" dirty="0" smtClean="0">
                <a:solidFill>
                  <a:schemeClr val="bg1"/>
                </a:solidFill>
              </a:rPr>
              <a:t>. </a:t>
            </a:r>
            <a:r>
              <a:rPr lang="en-US" sz="3200" b="1" dirty="0" smtClean="0">
                <a:solidFill>
                  <a:schemeClr val="bg1"/>
                </a:solidFill>
              </a:rPr>
              <a:t>412)</a:t>
            </a:r>
            <a:endParaRPr lang="en-US" sz="3200" b="1" i="1" dirty="0" smtClean="0">
              <a:solidFill>
                <a:schemeClr val="bg1"/>
              </a:solidFill>
            </a:endParaRPr>
          </a:p>
          <a:p>
            <a:endParaRPr lang="en-US" sz="3600" b="1" i="1" dirty="0">
              <a:solidFill>
                <a:schemeClr val="bg1"/>
              </a:solidFill>
            </a:endParaRPr>
          </a:p>
          <a:p>
            <a:pPr marL="514350" indent="-514350">
              <a:buAutoNum type="arabicParenBoth"/>
            </a:pPr>
            <a:r>
              <a:rPr lang="en-US" sz="3200" b="1" dirty="0" smtClean="0">
                <a:solidFill>
                  <a:schemeClr val="bg1"/>
                </a:solidFill>
              </a:rPr>
              <a:t>What Manner of Person You Should Be</a:t>
            </a:r>
            <a:endParaRPr lang="en-US" sz="3200" b="1" i="1" dirty="0" smtClean="0">
              <a:solidFill>
                <a:schemeClr val="bg1"/>
              </a:solidFill>
            </a:endParaRP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539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5136" y="171450"/>
            <a:ext cx="8763000" cy="5047536"/>
          </a:xfrm>
          <a:prstGeom prst="rect">
            <a:avLst/>
          </a:prstGeom>
          <a:noFill/>
        </p:spPr>
        <p:txBody>
          <a:bodyPr wrap="square" rtlCol="0">
            <a:spAutoFit/>
          </a:bodyPr>
          <a:lstStyle/>
          <a:p>
            <a:r>
              <a:rPr lang="en-US" sz="3600" i="1" dirty="0" smtClean="0"/>
              <a:t>			</a:t>
            </a:r>
            <a:r>
              <a:rPr lang="en-US" sz="3600" b="1" i="1" dirty="0" smtClean="0"/>
              <a:t>       </a:t>
            </a:r>
            <a:r>
              <a:rPr lang="en-US" sz="4400" b="1" dirty="0" smtClean="0">
                <a:solidFill>
                  <a:schemeClr val="bg1"/>
                </a:solidFill>
              </a:rPr>
              <a:t>Letter CXXX</a:t>
            </a:r>
          </a:p>
          <a:p>
            <a:r>
              <a:rPr lang="en-US" sz="4400" b="1" i="1" dirty="0">
                <a:solidFill>
                  <a:schemeClr val="bg1"/>
                </a:solidFill>
              </a:rPr>
              <a:t>	</a:t>
            </a:r>
            <a:r>
              <a:rPr lang="en-US" sz="4400" b="1" i="1" dirty="0" smtClean="0">
                <a:solidFill>
                  <a:schemeClr val="bg1"/>
                </a:solidFill>
              </a:rPr>
              <a:t>			    </a:t>
            </a:r>
            <a:r>
              <a:rPr lang="en-US" sz="3200" b="1" i="1" dirty="0" smtClean="0">
                <a:solidFill>
                  <a:schemeClr val="bg1"/>
                </a:solidFill>
              </a:rPr>
              <a:t>(</a:t>
            </a:r>
            <a:r>
              <a:rPr lang="en-US" sz="3200" b="1" dirty="0" smtClean="0">
                <a:solidFill>
                  <a:schemeClr val="bg1"/>
                </a:solidFill>
              </a:rPr>
              <a:t>A.D. 412)</a:t>
            </a:r>
            <a:endParaRPr lang="en-US" sz="3200" b="1" i="1" dirty="0">
              <a:solidFill>
                <a:schemeClr val="bg1"/>
              </a:solidFill>
            </a:endParaRPr>
          </a:p>
          <a:p>
            <a:endParaRPr lang="en-US" sz="3600" b="1" i="1" dirty="0" smtClean="0">
              <a:solidFill>
                <a:schemeClr val="bg1"/>
              </a:solidFill>
            </a:endParaRPr>
          </a:p>
          <a:p>
            <a:r>
              <a:rPr lang="en-US" sz="3600" b="1" i="1" dirty="0" smtClean="0">
                <a:solidFill>
                  <a:schemeClr val="bg1"/>
                </a:solidFill>
              </a:rPr>
              <a:t>    It becomes you, out of love to this true life to account yourself “desolate “ in this world, however great the prosperity of your lot may be.  </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658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315411"/>
            <a:ext cx="8763000" cy="4801314"/>
          </a:xfrm>
          <a:prstGeom prst="rect">
            <a:avLst/>
          </a:prstGeom>
          <a:noFill/>
        </p:spPr>
        <p:txBody>
          <a:bodyPr wrap="square" rtlCol="0">
            <a:spAutoFit/>
          </a:bodyPr>
          <a:lstStyle/>
          <a:p>
            <a:r>
              <a:rPr lang="en-US" sz="3600" i="1" dirty="0" smtClean="0"/>
              <a:t>			</a:t>
            </a:r>
            <a:r>
              <a:rPr lang="en-US" sz="3600" b="1" i="1" dirty="0" smtClean="0"/>
              <a:t>    </a:t>
            </a:r>
            <a:r>
              <a:rPr lang="en-US" sz="3600" b="1" i="1" dirty="0" smtClean="0">
                <a:solidFill>
                  <a:schemeClr val="bg1"/>
                </a:solidFill>
              </a:rPr>
              <a:t>A widow is “desolate” 				   indeed, even though she 				   has sons and grandchildren, and conducts her household piously, entreating all dear to her to put their hope in God: and in the midst of all this, she says in her prayer, </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889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4801314"/>
          </a:xfrm>
          <a:prstGeom prst="rect">
            <a:avLst/>
          </a:prstGeom>
          <a:noFill/>
        </p:spPr>
        <p:txBody>
          <a:bodyPr wrap="square" rtlCol="0">
            <a:spAutoFit/>
          </a:bodyPr>
          <a:lstStyle/>
          <a:p>
            <a:r>
              <a:rPr lang="en-US" sz="3600" i="1" dirty="0" smtClean="0"/>
              <a:t>			</a:t>
            </a:r>
            <a:r>
              <a:rPr lang="en-US" sz="3600" b="1" i="1" dirty="0" smtClean="0"/>
              <a:t>  	</a:t>
            </a:r>
            <a:r>
              <a:rPr lang="en-US" sz="3600" b="1" i="1" dirty="0" smtClean="0">
                <a:solidFill>
                  <a:schemeClr val="bg1"/>
                </a:solidFill>
              </a:rPr>
              <a:t>“My soul </a:t>
            </a:r>
            <a:r>
              <a:rPr lang="en-US" sz="3600" b="1" i="1" dirty="0" err="1" smtClean="0">
                <a:solidFill>
                  <a:schemeClr val="bg1"/>
                </a:solidFill>
              </a:rPr>
              <a:t>thirsteth</a:t>
            </a:r>
            <a:r>
              <a:rPr lang="en-US" sz="3600" b="1" i="1" dirty="0" smtClean="0">
                <a:solidFill>
                  <a:schemeClr val="bg1"/>
                </a:solidFill>
              </a:rPr>
              <a:t> for 				  Thee, my flesh </a:t>
            </a:r>
            <a:r>
              <a:rPr lang="en-US" sz="3600" b="1" i="1" dirty="0" err="1" smtClean="0">
                <a:solidFill>
                  <a:schemeClr val="bg1"/>
                </a:solidFill>
              </a:rPr>
              <a:t>longeth</a:t>
            </a:r>
            <a:r>
              <a:rPr lang="en-US" sz="3600" b="1" i="1" dirty="0" smtClean="0">
                <a:solidFill>
                  <a:schemeClr val="bg1"/>
                </a:solidFill>
              </a:rPr>
              <a:t> in a 			  	  dry and thirsty land, where</a:t>
            </a:r>
          </a:p>
          <a:p>
            <a:r>
              <a:rPr lang="en-US" sz="3600" b="1" i="1" dirty="0" smtClean="0">
                <a:solidFill>
                  <a:schemeClr val="bg1"/>
                </a:solidFill>
              </a:rPr>
              <a:t>no water is;” and this dying life is nothing else than such a land, however numerous our mortal comforts, however pleasant our companions in the pilgrimage, and however </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501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4801314"/>
          </a:xfrm>
          <a:prstGeom prst="rect">
            <a:avLst/>
          </a:prstGeom>
          <a:noFill/>
        </p:spPr>
        <p:txBody>
          <a:bodyPr wrap="square" rtlCol="0">
            <a:spAutoFit/>
          </a:bodyPr>
          <a:lstStyle/>
          <a:p>
            <a:r>
              <a:rPr lang="en-US" sz="3600" i="1" dirty="0" smtClean="0"/>
              <a:t>			</a:t>
            </a:r>
            <a:r>
              <a:rPr lang="en-US" sz="3600" b="1" i="1" dirty="0" smtClean="0"/>
              <a:t>   </a:t>
            </a:r>
            <a:r>
              <a:rPr lang="en-US" sz="3600" b="1" i="1" dirty="0" smtClean="0">
                <a:solidFill>
                  <a:schemeClr val="bg1"/>
                </a:solidFill>
              </a:rPr>
              <a:t>great the abundance of our </a:t>
            </a:r>
          </a:p>
          <a:p>
            <a:r>
              <a:rPr lang="en-US" sz="3600" b="1" i="1" dirty="0" smtClean="0">
                <a:solidFill>
                  <a:schemeClr val="bg1"/>
                </a:solidFill>
              </a:rPr>
              <a:t>			   possessions.  You know  				   how uncertain all these things are; and even if they were not uncertain, what would they be in comparison with the happiness which is promised in the life to come! </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39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5136" y="171450"/>
            <a:ext cx="8763000" cy="4247317"/>
          </a:xfrm>
          <a:prstGeom prst="rect">
            <a:avLst/>
          </a:prstGeom>
          <a:noFill/>
        </p:spPr>
        <p:txBody>
          <a:bodyPr wrap="square" rtlCol="0">
            <a:spAutoFit/>
          </a:bodyPr>
          <a:lstStyle/>
          <a:p>
            <a:r>
              <a:rPr lang="en-US" sz="3600" i="1" dirty="0" smtClean="0"/>
              <a:t>			</a:t>
            </a:r>
            <a:r>
              <a:rPr lang="en-US" sz="3600" b="1" i="1" dirty="0" smtClean="0"/>
              <a:t>       </a:t>
            </a:r>
            <a:r>
              <a:rPr lang="en-US" sz="3600" b="1" i="1" dirty="0" smtClean="0">
                <a:solidFill>
                  <a:schemeClr val="bg1"/>
                </a:solidFill>
              </a:rPr>
              <a:t>In the darkness, then, of 			  	   this world, in which we 				   are pilgrims absent from the Lord as long as “we walk by faith and not by sight,” the Christian soul ought to feel itself desolate, and continue in prayer. </a:t>
            </a: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681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5057795"/>
          </a:xfrm>
          <a:prstGeom prst="rect">
            <a:avLst/>
          </a:prstGeom>
          <a:noFill/>
        </p:spPr>
        <p:txBody>
          <a:bodyPr wrap="square" rtlCol="0">
            <a:spAutoFit/>
          </a:bodyPr>
          <a:lstStyle/>
          <a:p>
            <a:r>
              <a:rPr lang="en-US" sz="3600" i="1" dirty="0" smtClean="0"/>
              <a:t>			</a:t>
            </a:r>
            <a:r>
              <a:rPr lang="en-US" sz="3600" b="1" i="1" dirty="0" smtClean="0"/>
              <a:t>       </a:t>
            </a:r>
            <a:r>
              <a:rPr lang="en-US" sz="4400" b="1" dirty="0" smtClean="0">
                <a:solidFill>
                  <a:schemeClr val="bg1"/>
                </a:solidFill>
              </a:rPr>
              <a:t>Letter CXXX</a:t>
            </a:r>
          </a:p>
          <a:p>
            <a:r>
              <a:rPr lang="en-US" sz="4400" b="1" i="1" dirty="0">
                <a:solidFill>
                  <a:schemeClr val="bg1"/>
                </a:solidFill>
              </a:rPr>
              <a:t>	</a:t>
            </a:r>
            <a:r>
              <a:rPr lang="en-US" sz="4400" b="1" i="1" dirty="0" smtClean="0">
                <a:solidFill>
                  <a:schemeClr val="bg1"/>
                </a:solidFill>
              </a:rPr>
              <a:t>			    </a:t>
            </a:r>
            <a:r>
              <a:rPr lang="en-US" sz="3200" b="1" i="1" dirty="0" smtClean="0">
                <a:solidFill>
                  <a:schemeClr val="bg1"/>
                </a:solidFill>
              </a:rPr>
              <a:t>(</a:t>
            </a:r>
            <a:r>
              <a:rPr lang="en-US" sz="3200" b="1" dirty="0" smtClean="0">
                <a:solidFill>
                  <a:schemeClr val="bg1"/>
                </a:solidFill>
              </a:rPr>
              <a:t>A.D</a:t>
            </a:r>
            <a:r>
              <a:rPr lang="en-US" sz="3200" b="1" i="1" dirty="0" smtClean="0">
                <a:solidFill>
                  <a:schemeClr val="bg1"/>
                </a:solidFill>
              </a:rPr>
              <a:t>. </a:t>
            </a:r>
            <a:r>
              <a:rPr lang="en-US" sz="3200" b="1" dirty="0" smtClean="0">
                <a:solidFill>
                  <a:schemeClr val="bg1"/>
                </a:solidFill>
              </a:rPr>
              <a:t>412)</a:t>
            </a:r>
            <a:endParaRPr lang="en-US" sz="3200" b="1" i="1" dirty="0" smtClean="0">
              <a:solidFill>
                <a:schemeClr val="bg1"/>
              </a:solidFill>
            </a:endParaRPr>
          </a:p>
          <a:p>
            <a:endParaRPr lang="en-US" sz="3600" b="1" i="1" dirty="0">
              <a:solidFill>
                <a:schemeClr val="bg1"/>
              </a:solidFill>
            </a:endParaRPr>
          </a:p>
          <a:p>
            <a:pPr indent="-514350">
              <a:buAutoNum type="arabicParenBoth"/>
            </a:pPr>
            <a:r>
              <a:rPr lang="en-US" sz="3200" b="1" dirty="0" smtClean="0">
                <a:solidFill>
                  <a:schemeClr val="bg1"/>
                </a:solidFill>
              </a:rPr>
              <a:t>What Manner of Person You Should Be</a:t>
            </a:r>
          </a:p>
          <a:p>
            <a:pPr indent="-514350">
              <a:buAutoNum type="arabicParenBoth"/>
            </a:pPr>
            <a:r>
              <a:rPr lang="en-US" sz="3200" b="1" dirty="0" smtClean="0">
                <a:solidFill>
                  <a:schemeClr val="bg1"/>
                </a:solidFill>
              </a:rPr>
              <a:t>What You Ought To Pray For</a:t>
            </a:r>
          </a:p>
          <a:p>
            <a:pPr>
              <a:lnSpc>
                <a:spcPts val="2000"/>
              </a:lnSpc>
            </a:pPr>
            <a:endParaRPr lang="en-US" sz="3200" b="1" dirty="0">
              <a:solidFill>
                <a:schemeClr val="bg1"/>
              </a:solidFill>
            </a:endParaRPr>
          </a:p>
          <a:p>
            <a:r>
              <a:rPr lang="en-US" sz="3200" b="1" dirty="0" smtClean="0">
                <a:solidFill>
                  <a:schemeClr val="bg1"/>
                </a:solidFill>
              </a:rPr>
              <a:t>	</a:t>
            </a:r>
            <a:r>
              <a:rPr lang="en-US" sz="3200" b="1" i="1" dirty="0" smtClean="0">
                <a:solidFill>
                  <a:schemeClr val="bg1"/>
                </a:solidFill>
              </a:rPr>
              <a:t>You were disturbed by the words, “We know not what we should pray for as we ought.”</a:t>
            </a:r>
            <a:endParaRPr lang="en-US" sz="3200" b="1" dirty="0" smtClean="0">
              <a:solidFill>
                <a:schemeClr val="bg1"/>
              </a:solidFill>
            </a:endParaRP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825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33400" y="400052"/>
            <a:ext cx="8305800" cy="3046988"/>
          </a:xfrm>
          <a:prstGeom prst="rect">
            <a:avLst/>
          </a:prstGeom>
          <a:noFill/>
        </p:spPr>
        <p:txBody>
          <a:bodyPr wrap="square" rtlCol="0">
            <a:spAutoFit/>
          </a:bodyPr>
          <a:lstStyle/>
          <a:p>
            <a:r>
              <a:rPr lang="en-US" sz="4000" b="1" i="1" dirty="0"/>
              <a:t>	</a:t>
            </a:r>
            <a:r>
              <a:rPr lang="en-US" sz="4800" b="1" i="1" dirty="0" smtClean="0">
                <a:solidFill>
                  <a:schemeClr val="bg1"/>
                </a:solidFill>
              </a:rPr>
              <a:t>Prayer is required of the churches especially, for the house of God is the house of prayer.</a:t>
            </a:r>
            <a:endParaRPr lang="en-US" sz="4800" b="1" i="1" dirty="0">
              <a:solidFill>
                <a:schemeClr val="bg1"/>
              </a:solidFill>
            </a:endParaRPr>
          </a:p>
        </p:txBody>
      </p:sp>
    </p:spTree>
    <p:extLst>
      <p:ext uri="{BB962C8B-B14F-4D97-AF65-F5344CB8AC3E}">
        <p14:creationId xmlns:p14="http://schemas.microsoft.com/office/powerpoint/2010/main" val="1321842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3939540"/>
          </a:xfrm>
          <a:prstGeom prst="rect">
            <a:avLst/>
          </a:prstGeom>
          <a:noFill/>
        </p:spPr>
        <p:txBody>
          <a:bodyPr wrap="square" rtlCol="0">
            <a:spAutoFit/>
          </a:bodyPr>
          <a:lstStyle/>
          <a:p>
            <a:r>
              <a:rPr lang="en-US" sz="3600" i="1" dirty="0" smtClean="0"/>
              <a:t>			</a:t>
            </a:r>
            <a:r>
              <a:rPr lang="en-US" sz="3600" b="1" i="1" dirty="0" smtClean="0">
                <a:solidFill>
                  <a:schemeClr val="bg1"/>
                </a:solidFill>
              </a:rPr>
              <a:t>       </a:t>
            </a:r>
            <a:r>
              <a:rPr lang="en-US" sz="4400" b="1" dirty="0" smtClean="0">
                <a:solidFill>
                  <a:schemeClr val="bg1"/>
                </a:solidFill>
              </a:rPr>
              <a:t>Letter CXXX</a:t>
            </a:r>
          </a:p>
          <a:p>
            <a:r>
              <a:rPr lang="en-US" sz="4400" b="1" i="1" dirty="0">
                <a:solidFill>
                  <a:schemeClr val="bg1"/>
                </a:solidFill>
              </a:rPr>
              <a:t>	</a:t>
            </a:r>
            <a:r>
              <a:rPr lang="en-US" sz="4400" b="1" i="1" dirty="0" smtClean="0">
                <a:solidFill>
                  <a:schemeClr val="bg1"/>
                </a:solidFill>
              </a:rPr>
              <a:t>			    </a:t>
            </a:r>
            <a:r>
              <a:rPr lang="en-US" sz="3200" b="1" i="1" dirty="0" smtClean="0">
                <a:solidFill>
                  <a:schemeClr val="bg1"/>
                </a:solidFill>
              </a:rPr>
              <a:t>(</a:t>
            </a:r>
            <a:r>
              <a:rPr lang="en-US" sz="3200" b="1" dirty="0" smtClean="0">
                <a:solidFill>
                  <a:schemeClr val="bg1"/>
                </a:solidFill>
              </a:rPr>
              <a:t>A.D</a:t>
            </a:r>
            <a:r>
              <a:rPr lang="en-US" sz="3200" b="1" i="1" dirty="0" smtClean="0">
                <a:solidFill>
                  <a:schemeClr val="bg1"/>
                </a:solidFill>
              </a:rPr>
              <a:t>. </a:t>
            </a:r>
            <a:r>
              <a:rPr lang="en-US" sz="3200" b="1" dirty="0" smtClean="0">
                <a:solidFill>
                  <a:schemeClr val="bg1"/>
                </a:solidFill>
              </a:rPr>
              <a:t>412)</a:t>
            </a:r>
            <a:endParaRPr lang="en-US" sz="3200" b="1" i="1" dirty="0" smtClean="0">
              <a:solidFill>
                <a:schemeClr val="bg1"/>
              </a:solidFill>
            </a:endParaRPr>
          </a:p>
          <a:p>
            <a:endParaRPr lang="en-US" sz="3600" b="1" i="1" dirty="0">
              <a:solidFill>
                <a:schemeClr val="bg1"/>
              </a:solidFill>
            </a:endParaRPr>
          </a:p>
          <a:p>
            <a:r>
              <a:rPr lang="en-US" sz="3200" b="1" dirty="0">
                <a:solidFill>
                  <a:schemeClr val="bg1"/>
                </a:solidFill>
              </a:rPr>
              <a:t>	</a:t>
            </a:r>
            <a:r>
              <a:rPr lang="en-US" sz="3600" b="1" i="1" dirty="0" smtClean="0">
                <a:solidFill>
                  <a:schemeClr val="bg1"/>
                </a:solidFill>
              </a:rPr>
              <a:t>A short solution to your difficulty may be given thus, </a:t>
            </a:r>
            <a:endParaRPr lang="en-US" sz="3600" b="1" dirty="0" smtClean="0">
              <a:solidFill>
                <a:schemeClr val="bg1"/>
              </a:solidFill>
            </a:endParaRP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733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74" name="Picture 2" descr="http://static.panoramio.com/photos/large/166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71450"/>
            <a:ext cx="2874745" cy="1600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450"/>
            <a:ext cx="8763000" cy="3754874"/>
          </a:xfrm>
          <a:prstGeom prst="rect">
            <a:avLst/>
          </a:prstGeom>
          <a:noFill/>
        </p:spPr>
        <p:txBody>
          <a:bodyPr wrap="square" rtlCol="0">
            <a:spAutoFit/>
          </a:bodyPr>
          <a:lstStyle/>
          <a:p>
            <a:r>
              <a:rPr lang="en-US" sz="3600" i="1" dirty="0" smtClean="0"/>
              <a:t>			</a:t>
            </a:r>
            <a:r>
              <a:rPr lang="en-US" sz="3600" b="1" i="1" dirty="0" smtClean="0">
                <a:solidFill>
                  <a:schemeClr val="bg1"/>
                </a:solidFill>
              </a:rPr>
              <a:t>       </a:t>
            </a:r>
            <a:r>
              <a:rPr lang="en-US" sz="4400" b="1" dirty="0" smtClean="0">
                <a:solidFill>
                  <a:schemeClr val="bg1"/>
                </a:solidFill>
              </a:rPr>
              <a:t>Letter CXXX</a:t>
            </a:r>
          </a:p>
          <a:p>
            <a:r>
              <a:rPr lang="en-US" sz="4400" b="1" i="1" dirty="0">
                <a:solidFill>
                  <a:schemeClr val="bg1"/>
                </a:solidFill>
              </a:rPr>
              <a:t>	</a:t>
            </a:r>
            <a:r>
              <a:rPr lang="en-US" sz="4400" b="1" i="1" dirty="0" smtClean="0">
                <a:solidFill>
                  <a:schemeClr val="bg1"/>
                </a:solidFill>
              </a:rPr>
              <a:t>			    </a:t>
            </a:r>
            <a:r>
              <a:rPr lang="en-US" sz="3200" b="1" i="1" dirty="0" smtClean="0">
                <a:solidFill>
                  <a:schemeClr val="bg1"/>
                </a:solidFill>
              </a:rPr>
              <a:t>(</a:t>
            </a:r>
            <a:r>
              <a:rPr lang="en-US" sz="3200" b="1" dirty="0" smtClean="0">
                <a:solidFill>
                  <a:schemeClr val="bg1"/>
                </a:solidFill>
              </a:rPr>
              <a:t>A.D</a:t>
            </a:r>
            <a:r>
              <a:rPr lang="en-US" sz="3200" b="1" i="1" dirty="0" smtClean="0">
                <a:solidFill>
                  <a:schemeClr val="bg1"/>
                </a:solidFill>
              </a:rPr>
              <a:t>. </a:t>
            </a:r>
            <a:r>
              <a:rPr lang="en-US" sz="3200" b="1" dirty="0" smtClean="0">
                <a:solidFill>
                  <a:schemeClr val="bg1"/>
                </a:solidFill>
              </a:rPr>
              <a:t>412)</a:t>
            </a:r>
            <a:endParaRPr lang="en-US" sz="3200" b="1" i="1" dirty="0" smtClean="0">
              <a:solidFill>
                <a:schemeClr val="bg1"/>
              </a:solidFill>
            </a:endParaRPr>
          </a:p>
          <a:p>
            <a:endParaRPr lang="en-US" sz="3600" b="1" i="1" dirty="0">
              <a:solidFill>
                <a:schemeClr val="bg1"/>
              </a:solidFill>
            </a:endParaRPr>
          </a:p>
          <a:p>
            <a:r>
              <a:rPr lang="en-US" sz="3200" b="1" dirty="0">
                <a:solidFill>
                  <a:schemeClr val="bg1"/>
                </a:solidFill>
              </a:rPr>
              <a:t> </a:t>
            </a:r>
            <a:r>
              <a:rPr lang="en-US" sz="3200" b="1" dirty="0" smtClean="0">
                <a:solidFill>
                  <a:schemeClr val="bg1"/>
                </a:solidFill>
              </a:rPr>
              <a:t>      </a:t>
            </a:r>
            <a:r>
              <a:rPr lang="en-US" sz="6000" b="1" i="1" dirty="0" smtClean="0">
                <a:solidFill>
                  <a:schemeClr val="bg1"/>
                </a:solidFill>
              </a:rPr>
              <a:t>“Pray for a happy life.”</a:t>
            </a:r>
            <a:endParaRPr lang="en-US" sz="6000" b="1" dirty="0" smtClean="0">
              <a:solidFill>
                <a:schemeClr val="bg1"/>
              </a:solidFill>
            </a:endParaRPr>
          </a:p>
          <a:p>
            <a:endParaRPr lang="en-US" sz="3600" i="1" dirty="0" smtClean="0"/>
          </a:p>
          <a:p>
            <a:endParaRPr lang="en-US" dirty="0"/>
          </a:p>
        </p:txBody>
      </p:sp>
      <p:sp>
        <p:nvSpPr>
          <p:cNvPr id="2" name="TextBox 1"/>
          <p:cNvSpPr txBox="1"/>
          <p:nvPr/>
        </p:nvSpPr>
        <p:spPr>
          <a:xfrm>
            <a:off x="685800" y="228600"/>
            <a:ext cx="2286000" cy="523220"/>
          </a:xfrm>
          <a:prstGeom prst="rect">
            <a:avLst/>
          </a:prstGeom>
          <a:noFill/>
        </p:spPr>
        <p:txBody>
          <a:bodyPr wrap="square" rtlCol="0">
            <a:spAutoFit/>
          </a:bodyPr>
          <a:lstStyle/>
          <a:p>
            <a:r>
              <a:rPr lang="en-US" sz="2800" b="1" dirty="0" smtClean="0">
                <a:solidFill>
                  <a:schemeClr val="bg1"/>
                </a:solidFill>
              </a:rPr>
              <a:t>    Augustine</a:t>
            </a:r>
            <a:endParaRPr lang="en-US" sz="2800" b="1" dirty="0">
              <a:solidFill>
                <a:schemeClr val="bg1"/>
              </a:solidFill>
            </a:endParaRPr>
          </a:p>
        </p:txBody>
      </p:sp>
      <p:pic>
        <p:nvPicPr>
          <p:cNvPr id="5" name="Picture 2" descr="http://collections.lacma.org/download/27176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04801" y="228600"/>
            <a:ext cx="625783" cy="29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307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p:cNvSpPr txBox="1"/>
          <p:nvPr/>
        </p:nvSpPr>
        <p:spPr>
          <a:xfrm>
            <a:off x="533400" y="590550"/>
            <a:ext cx="8077200" cy="3785652"/>
          </a:xfrm>
          <a:prstGeom prst="rect">
            <a:avLst/>
          </a:prstGeom>
          <a:noFill/>
        </p:spPr>
        <p:txBody>
          <a:bodyPr wrap="square" rtlCol="0">
            <a:spAutoFit/>
          </a:bodyPr>
          <a:lstStyle/>
          <a:p>
            <a:r>
              <a:rPr lang="en-US" sz="6000" dirty="0" smtClean="0">
                <a:solidFill>
                  <a:schemeClr val="bg1"/>
                </a:solidFill>
              </a:rPr>
              <a:t>1.   A happy life if. . . ?</a:t>
            </a:r>
          </a:p>
          <a:p>
            <a:r>
              <a:rPr lang="en-US" sz="6000" dirty="0" smtClean="0">
                <a:solidFill>
                  <a:schemeClr val="bg1"/>
                </a:solidFill>
              </a:rPr>
              <a:t>2.   A happy life if. . . ?</a:t>
            </a:r>
          </a:p>
          <a:p>
            <a:r>
              <a:rPr lang="en-US" sz="6000" dirty="0" smtClean="0">
                <a:solidFill>
                  <a:schemeClr val="bg1"/>
                </a:solidFill>
              </a:rPr>
              <a:t>3.   A happy life if. . . ?</a:t>
            </a:r>
          </a:p>
          <a:p>
            <a:r>
              <a:rPr lang="en-US" sz="6000" dirty="0" smtClean="0">
                <a:solidFill>
                  <a:schemeClr val="bg1"/>
                </a:solidFill>
              </a:rPr>
              <a:t>4.   A happy life if. . . ?</a:t>
            </a:r>
          </a:p>
        </p:txBody>
      </p:sp>
    </p:spTree>
    <p:extLst>
      <p:ext uri="{BB962C8B-B14F-4D97-AF65-F5344CB8AC3E}">
        <p14:creationId xmlns:p14="http://schemas.microsoft.com/office/powerpoint/2010/main" val="3938183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mk.dk/typo3temp/pics/29330ac1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5750"/>
            <a:ext cx="2494734" cy="3924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2678" y="4324350"/>
            <a:ext cx="3505200" cy="677108"/>
          </a:xfrm>
          <a:prstGeom prst="rect">
            <a:avLst/>
          </a:prstGeom>
          <a:noFill/>
        </p:spPr>
        <p:txBody>
          <a:bodyPr wrap="square" rtlCol="0">
            <a:spAutoFit/>
          </a:bodyPr>
          <a:lstStyle/>
          <a:p>
            <a:r>
              <a:rPr lang="en-US" sz="2000" i="1" dirty="0" smtClean="0">
                <a:solidFill>
                  <a:schemeClr val="tx2">
                    <a:lumMod val="75000"/>
                  </a:schemeClr>
                </a:solidFill>
              </a:rPr>
              <a:t>Portrait of Martin Luther</a:t>
            </a:r>
            <a:r>
              <a:rPr lang="en-US" i="1" dirty="0" smtClean="0">
                <a:solidFill>
                  <a:schemeClr val="tx2">
                    <a:lumMod val="75000"/>
                  </a:schemeClr>
                </a:solidFill>
              </a:rPr>
              <a:t>,</a:t>
            </a:r>
            <a:r>
              <a:rPr lang="en-US" dirty="0" smtClean="0">
                <a:solidFill>
                  <a:schemeClr val="tx2">
                    <a:lumMod val="75000"/>
                  </a:schemeClr>
                </a:solidFill>
              </a:rPr>
              <a:t>  </a:t>
            </a:r>
          </a:p>
          <a:p>
            <a:r>
              <a:rPr lang="en-US" dirty="0" smtClean="0">
                <a:solidFill>
                  <a:schemeClr val="tx2">
                    <a:lumMod val="75000"/>
                  </a:schemeClr>
                </a:solidFill>
              </a:rPr>
              <a:t>by Lucas Cranach the Elder, 1532</a:t>
            </a:r>
          </a:p>
        </p:txBody>
      </p:sp>
      <p:sp>
        <p:nvSpPr>
          <p:cNvPr id="3" name="TextBox 2"/>
          <p:cNvSpPr txBox="1"/>
          <p:nvPr/>
        </p:nvSpPr>
        <p:spPr>
          <a:xfrm>
            <a:off x="3276600" y="419784"/>
            <a:ext cx="5638800" cy="646331"/>
          </a:xfrm>
          <a:prstGeom prst="rect">
            <a:avLst/>
          </a:prstGeom>
          <a:noFill/>
        </p:spPr>
        <p:txBody>
          <a:bodyPr wrap="square" rtlCol="0">
            <a:spAutoFit/>
          </a:bodyPr>
          <a:lstStyle/>
          <a:p>
            <a:r>
              <a:rPr lang="en-US" sz="3600" b="1" dirty="0" smtClean="0">
                <a:solidFill>
                  <a:schemeClr val="accent5">
                    <a:lumMod val="50000"/>
                  </a:schemeClr>
                </a:solidFill>
              </a:rPr>
              <a:t>Martin Luther </a:t>
            </a:r>
            <a:r>
              <a:rPr lang="en-US" sz="3200" b="1" dirty="0" smtClean="0">
                <a:solidFill>
                  <a:schemeClr val="accent5">
                    <a:lumMod val="50000"/>
                  </a:schemeClr>
                </a:solidFill>
              </a:rPr>
              <a:t>(1483-1546)</a:t>
            </a:r>
            <a:endParaRPr lang="en-US" sz="3200" b="1" dirty="0">
              <a:solidFill>
                <a:schemeClr val="accent5">
                  <a:lumMod val="50000"/>
                </a:schemeClr>
              </a:solidFill>
            </a:endParaRPr>
          </a:p>
        </p:txBody>
      </p:sp>
    </p:spTree>
    <p:extLst>
      <p:ext uri="{BB962C8B-B14F-4D97-AF65-F5344CB8AC3E}">
        <p14:creationId xmlns:p14="http://schemas.microsoft.com/office/powerpoint/2010/main" val="3450490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3539430"/>
          </a:xfrm>
          <a:prstGeom prst="rect">
            <a:avLst/>
          </a:prstGeom>
          <a:noFill/>
        </p:spPr>
        <p:txBody>
          <a:bodyPr wrap="square" rtlCol="0">
            <a:spAutoFit/>
          </a:bodyPr>
          <a:lstStyle/>
          <a:p>
            <a:r>
              <a:rPr lang="en-US" sz="3200" b="1" dirty="0" smtClean="0">
                <a:solidFill>
                  <a:schemeClr val="accent2">
                    <a:lumMod val="50000"/>
                  </a:schemeClr>
                </a:solidFill>
              </a:rPr>
              <a:t>	</a:t>
            </a:r>
            <a:r>
              <a:rPr lang="en-US" sz="3200" b="1" i="1" dirty="0" smtClean="0"/>
              <a:t>We are as strictly and solemnly commanded to pray as we are to have no other God, to commit no murder and never to steal. Let no one think that it is all the same whether he prays or not, as do the uninstructed people in their delusion who say: </a:t>
            </a:r>
            <a:endParaRPr lang="en-US" sz="3200" b="1" dirty="0" smtClean="0"/>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87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4524315"/>
          </a:xfrm>
          <a:prstGeom prst="rect">
            <a:avLst/>
          </a:prstGeom>
          <a:noFill/>
        </p:spPr>
        <p:txBody>
          <a:bodyPr wrap="square" rtlCol="0">
            <a:spAutoFit/>
          </a:bodyPr>
          <a:lstStyle/>
          <a:p>
            <a:r>
              <a:rPr lang="en-US" sz="3200" b="1" dirty="0" smtClean="0">
                <a:solidFill>
                  <a:schemeClr val="accent2">
                    <a:lumMod val="50000"/>
                  </a:schemeClr>
                </a:solidFill>
              </a:rPr>
              <a:t>	</a:t>
            </a:r>
            <a:r>
              <a:rPr lang="en-US" sz="3200" b="1" i="1" dirty="0" smtClean="0"/>
              <a:t>“Why should I pray? Who knows whether or not God will hear and regard my prayer? If I do not pray another will.”</a:t>
            </a:r>
          </a:p>
          <a:p>
            <a:endParaRPr lang="en-US" sz="3200" b="1" i="1" dirty="0"/>
          </a:p>
          <a:p>
            <a:r>
              <a:rPr lang="en-US" sz="3200" b="1" i="1" dirty="0" smtClean="0"/>
              <a:t>	And thus they fall into the habit of never praying.</a:t>
            </a:r>
            <a:endParaRPr lang="en-US" sz="3200" b="1" dirty="0" smtClean="0"/>
          </a:p>
          <a:p>
            <a:endParaRPr lang="en-US" sz="3200" b="1" i="1" dirty="0"/>
          </a:p>
          <a:p>
            <a:r>
              <a:rPr lang="en-US" sz="3200" b="1" i="1" dirty="0"/>
              <a:t> </a:t>
            </a:r>
            <a:r>
              <a:rPr lang="en-US" sz="3200" b="1" i="1" dirty="0" smtClean="0"/>
              <a:t>      --</a:t>
            </a:r>
            <a:r>
              <a:rPr lang="en-US" sz="2800" b="1" i="1" dirty="0" smtClean="0"/>
              <a:t>Large Catechism, </a:t>
            </a:r>
            <a:r>
              <a:rPr lang="en-US" sz="2800" b="1" dirty="0" smtClean="0"/>
              <a:t>Third Part. point 169</a:t>
            </a:r>
            <a:r>
              <a:rPr lang="en-US" sz="3200" b="1" dirty="0" smtClean="0"/>
              <a:t> </a:t>
            </a:r>
            <a:endParaRPr lang="en-US" sz="3200" b="1" i="1" dirty="0" smtClean="0"/>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9241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2554545"/>
          </a:xfrm>
          <a:prstGeom prst="rect">
            <a:avLst/>
          </a:prstGeom>
          <a:noFill/>
        </p:spPr>
        <p:txBody>
          <a:bodyPr wrap="square" rtlCol="0">
            <a:spAutoFit/>
          </a:bodyPr>
          <a:lstStyle/>
          <a:p>
            <a:r>
              <a:rPr lang="en-US" sz="3200" b="1" i="1" dirty="0">
                <a:solidFill>
                  <a:schemeClr val="accent2">
                    <a:lumMod val="50000"/>
                  </a:schemeClr>
                </a:solidFill>
              </a:rPr>
              <a:t>	</a:t>
            </a:r>
            <a:r>
              <a:rPr lang="en-US" sz="3200" b="1" i="1" dirty="0" smtClean="0"/>
              <a:t>The human heart is by nature so perverse that it always flees from God, thinking that he is averse to our prayers because we are sinners and have merited only his wrath</a:t>
            </a:r>
            <a:r>
              <a:rPr lang="en-US" sz="3200" b="1" dirty="0" smtClean="0"/>
              <a:t>.</a:t>
            </a:r>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917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4031873"/>
          </a:xfrm>
          <a:prstGeom prst="rect">
            <a:avLst/>
          </a:prstGeom>
          <a:noFill/>
        </p:spPr>
        <p:txBody>
          <a:bodyPr wrap="square" rtlCol="0">
            <a:spAutoFit/>
          </a:bodyPr>
          <a:lstStyle/>
          <a:p>
            <a:r>
              <a:rPr lang="en-US" sz="3200" b="1" i="1" dirty="0">
                <a:solidFill>
                  <a:schemeClr val="accent2">
                    <a:lumMod val="50000"/>
                  </a:schemeClr>
                </a:solidFill>
              </a:rPr>
              <a:t>	</a:t>
            </a:r>
            <a:r>
              <a:rPr lang="en-US" sz="3200" b="1" i="1" dirty="0" smtClean="0"/>
              <a:t>By this commandment he makes plain that he will not thrust us aside nor cast us out because we are sinners, but that he would rather draws us to himself and induce us to humble ourselves before him</a:t>
            </a:r>
            <a:r>
              <a:rPr lang="en-US" sz="3200" b="1" dirty="0" smtClean="0"/>
              <a:t>, </a:t>
            </a:r>
            <a:r>
              <a:rPr lang="en-US" sz="3200" b="1" i="1" dirty="0" smtClean="0"/>
              <a:t>to confess our misery and need, and pray for mercy and help.</a:t>
            </a:r>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2275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3539430"/>
          </a:xfrm>
          <a:prstGeom prst="rect">
            <a:avLst/>
          </a:prstGeom>
          <a:noFill/>
        </p:spPr>
        <p:txBody>
          <a:bodyPr wrap="square" rtlCol="0">
            <a:spAutoFit/>
          </a:bodyPr>
          <a:lstStyle/>
          <a:p>
            <a:r>
              <a:rPr lang="en-US" sz="3200" b="1" i="1" dirty="0">
                <a:solidFill>
                  <a:schemeClr val="accent2">
                    <a:lumMod val="50000"/>
                  </a:schemeClr>
                </a:solidFill>
              </a:rPr>
              <a:t>	</a:t>
            </a:r>
            <a:r>
              <a:rPr lang="en-US" sz="3200" b="1" i="1" dirty="0" smtClean="0"/>
              <a:t>We allow ourselves to be led astray and deterred by thoughts like these: I am not holy enough, not worthy enough.  If I were as godly and holy as St. Peter or St. Paul, I would pray</a:t>
            </a:r>
            <a:r>
              <a:rPr lang="en-US" sz="3200" b="1" dirty="0" smtClean="0"/>
              <a:t>.</a:t>
            </a:r>
            <a:endParaRPr lang="en-US" sz="3200" b="1" dirty="0"/>
          </a:p>
          <a:p>
            <a:r>
              <a:rPr lang="en-US" sz="3200" b="1" dirty="0" smtClean="0"/>
              <a:t>	</a:t>
            </a:r>
            <a:r>
              <a:rPr lang="en-US" sz="3200" b="1" i="1" dirty="0" smtClean="0"/>
              <a:t>Away with such thoughts!</a:t>
            </a:r>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4404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9550"/>
            <a:ext cx="6792036" cy="4524315"/>
          </a:xfrm>
          <a:prstGeom prst="rect">
            <a:avLst/>
          </a:prstGeom>
          <a:noFill/>
        </p:spPr>
        <p:txBody>
          <a:bodyPr wrap="square" rtlCol="0">
            <a:spAutoFit/>
          </a:bodyPr>
          <a:lstStyle/>
          <a:p>
            <a:r>
              <a:rPr lang="en-US" sz="3200" b="1" i="1" dirty="0">
                <a:solidFill>
                  <a:schemeClr val="accent2">
                    <a:lumMod val="50000"/>
                  </a:schemeClr>
                </a:solidFill>
              </a:rPr>
              <a:t>	</a:t>
            </a:r>
            <a:r>
              <a:rPr lang="en-US" sz="3200" b="1" i="1" dirty="0" smtClean="0"/>
              <a:t>The prayer I offer is as precious, as holy and pleasing to God, as that of St. Paul and the holiest of saints. I freely admit that such a one is holier because of his person, but not because of his command. God does not value prayer on account of the person, but on account of his Word and the obedience shown</a:t>
            </a:r>
            <a:r>
              <a:rPr lang="en-US" sz="3200" b="1" dirty="0" smtClean="0"/>
              <a:t>.</a:t>
            </a:r>
          </a:p>
        </p:txBody>
      </p:sp>
      <p:pic>
        <p:nvPicPr>
          <p:cNvPr id="4"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169545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172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33400" y="400052"/>
            <a:ext cx="8305800" cy="2862322"/>
          </a:xfrm>
          <a:prstGeom prst="rect">
            <a:avLst/>
          </a:prstGeom>
          <a:noFill/>
        </p:spPr>
        <p:txBody>
          <a:bodyPr wrap="square" rtlCol="0">
            <a:spAutoFit/>
          </a:bodyPr>
          <a:lstStyle/>
          <a:p>
            <a:r>
              <a:rPr lang="en-US" sz="4000" b="1" i="1" dirty="0"/>
              <a:t>	</a:t>
            </a:r>
            <a:r>
              <a:rPr lang="en-US" sz="6000" b="1" i="1" dirty="0" smtClean="0">
                <a:solidFill>
                  <a:schemeClr val="bg1"/>
                </a:solidFill>
              </a:rPr>
              <a:t>Prayer is the holy skill of conversation with God.</a:t>
            </a:r>
            <a:endParaRPr lang="en-US" sz="6000" b="1" i="1" dirty="0">
              <a:solidFill>
                <a:schemeClr val="bg1"/>
              </a:solidFill>
            </a:endParaRPr>
          </a:p>
        </p:txBody>
      </p:sp>
    </p:spTree>
    <p:extLst>
      <p:ext uri="{BB962C8B-B14F-4D97-AF65-F5344CB8AC3E}">
        <p14:creationId xmlns:p14="http://schemas.microsoft.com/office/powerpoint/2010/main" val="1096537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13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394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620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2"/>
            <a:ext cx="2286000" cy="31051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228600"/>
            <a:ext cx="5562600" cy="5016758"/>
          </a:xfrm>
          <a:prstGeom prst="rect">
            <a:avLst/>
          </a:prstGeom>
          <a:noFill/>
        </p:spPr>
        <p:txBody>
          <a:bodyPr wrap="square" rtlCol="0">
            <a:spAutoFit/>
          </a:bodyPr>
          <a:lstStyle/>
          <a:p>
            <a:r>
              <a:rPr lang="en-US" sz="4000" b="1" dirty="0" smtClean="0">
                <a:solidFill>
                  <a:srgbClr val="FFFF00"/>
                </a:solidFill>
              </a:rPr>
              <a:t>1. The Purpose &amp; Dignity </a:t>
            </a:r>
          </a:p>
          <a:p>
            <a:r>
              <a:rPr lang="en-US" sz="4000" b="1" dirty="0" smtClean="0">
                <a:solidFill>
                  <a:srgbClr val="A50021"/>
                </a:solidFill>
              </a:rPr>
              <a:t>2</a:t>
            </a:r>
            <a:r>
              <a:rPr lang="en-US" sz="4000" b="1" i="1" dirty="0" smtClean="0">
                <a:solidFill>
                  <a:srgbClr val="A50021"/>
                </a:solidFill>
              </a:rPr>
              <a:t>. </a:t>
            </a:r>
            <a:r>
              <a:rPr lang="en-US" sz="4000" b="1" dirty="0" smtClean="0">
                <a:solidFill>
                  <a:srgbClr val="A50021"/>
                </a:solidFill>
              </a:rPr>
              <a:t>Our Profession to be</a:t>
            </a:r>
          </a:p>
          <a:p>
            <a:r>
              <a:rPr lang="en-US" sz="4000" b="1" dirty="0" smtClean="0">
                <a:solidFill>
                  <a:srgbClr val="A50021"/>
                </a:solidFill>
              </a:rPr>
              <a:t>    Christians</a:t>
            </a:r>
          </a:p>
          <a:p>
            <a:r>
              <a:rPr lang="en-US" sz="4000" b="1" dirty="0" smtClean="0">
                <a:solidFill>
                  <a:srgbClr val="A50021"/>
                </a:solidFill>
              </a:rPr>
              <a:t>3. The Enjoyment</a:t>
            </a:r>
          </a:p>
          <a:p>
            <a:r>
              <a:rPr lang="en-US" sz="4000" b="1" dirty="0" smtClean="0">
                <a:solidFill>
                  <a:srgbClr val="A50021"/>
                </a:solidFill>
              </a:rPr>
              <a:t>4. The Honor of God</a:t>
            </a:r>
          </a:p>
          <a:p>
            <a:r>
              <a:rPr lang="en-US" sz="4000" b="1" dirty="0" smtClean="0">
                <a:solidFill>
                  <a:srgbClr val="A50021"/>
                </a:solidFill>
              </a:rPr>
              <a:t>5. The Ease Of Learning</a:t>
            </a:r>
            <a:endParaRPr lang="en-US" sz="4000" b="1" dirty="0">
              <a:solidFill>
                <a:srgbClr val="C00000"/>
              </a:solidFill>
            </a:endParaRPr>
          </a:p>
          <a:p>
            <a:r>
              <a:rPr lang="en-US" sz="4000" b="1" dirty="0" smtClean="0">
                <a:solidFill>
                  <a:srgbClr val="A50021"/>
                </a:solidFill>
              </a:rPr>
              <a:t>6. The Consequences of</a:t>
            </a:r>
          </a:p>
          <a:p>
            <a:r>
              <a:rPr lang="en-US" sz="4000" b="1" dirty="0" smtClean="0">
                <a:solidFill>
                  <a:srgbClr val="A50021"/>
                </a:solidFill>
              </a:rPr>
              <a:t>     Neglect</a:t>
            </a:r>
          </a:p>
        </p:txBody>
      </p:sp>
    </p:spTree>
    <p:extLst>
      <p:ext uri="{BB962C8B-B14F-4D97-AF65-F5344CB8AC3E}">
        <p14:creationId xmlns:p14="http://schemas.microsoft.com/office/powerpoint/2010/main" val="326350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33400" y="400052"/>
            <a:ext cx="8305800" cy="2554545"/>
          </a:xfrm>
          <a:prstGeom prst="rect">
            <a:avLst/>
          </a:prstGeom>
          <a:noFill/>
        </p:spPr>
        <p:txBody>
          <a:bodyPr wrap="square" rtlCol="0">
            <a:spAutoFit/>
          </a:bodyPr>
          <a:lstStyle/>
          <a:p>
            <a:r>
              <a:rPr lang="en-US" sz="4000" b="1" i="1" dirty="0"/>
              <a:t>	</a:t>
            </a:r>
            <a:r>
              <a:rPr lang="en-US" sz="4000" b="1" i="1" dirty="0" smtClean="0">
                <a:solidFill>
                  <a:schemeClr val="bg1"/>
                </a:solidFill>
              </a:rPr>
              <a:t>There are children who can only cry after their father and stammer out a broken word or two by which he can understand their meaning.</a:t>
            </a:r>
            <a:endParaRPr lang="en-US" sz="4000" b="1" i="1" dirty="0">
              <a:solidFill>
                <a:schemeClr val="bg1"/>
              </a:solidFill>
            </a:endParaRPr>
          </a:p>
        </p:txBody>
      </p:sp>
    </p:spTree>
    <p:extLst>
      <p:ext uri="{BB962C8B-B14F-4D97-AF65-F5344CB8AC3E}">
        <p14:creationId xmlns:p14="http://schemas.microsoft.com/office/powerpoint/2010/main" val="2637216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33400" y="400052"/>
            <a:ext cx="8305800" cy="4401205"/>
          </a:xfrm>
          <a:prstGeom prst="rect">
            <a:avLst/>
          </a:prstGeom>
          <a:noFill/>
        </p:spPr>
        <p:txBody>
          <a:bodyPr wrap="square" rtlCol="0">
            <a:spAutoFit/>
          </a:bodyPr>
          <a:lstStyle/>
          <a:p>
            <a:r>
              <a:rPr lang="en-US" sz="4000" b="1" i="1" dirty="0"/>
              <a:t>	</a:t>
            </a:r>
            <a:r>
              <a:rPr lang="en-US" sz="4000" b="1" i="1" dirty="0" smtClean="0">
                <a:solidFill>
                  <a:schemeClr val="bg1"/>
                </a:solidFill>
              </a:rPr>
              <a:t>But these are </a:t>
            </a:r>
            <a:r>
              <a:rPr lang="en-US" sz="4000" b="1" i="1" dirty="0" err="1" smtClean="0">
                <a:solidFill>
                  <a:schemeClr val="bg1"/>
                </a:solidFill>
              </a:rPr>
              <a:t>ungrown</a:t>
            </a:r>
            <a:r>
              <a:rPr lang="en-US" sz="4000" b="1" i="1" dirty="0" smtClean="0">
                <a:solidFill>
                  <a:schemeClr val="bg1"/>
                </a:solidFill>
              </a:rPr>
              <a:t> infants.  The father would rather see his children advancing to manhood and occupying themselves daily with that broad and free conversation with himself which he allows and to which he graciously invites them.</a:t>
            </a:r>
            <a:endParaRPr lang="en-US" sz="4000" b="1" i="1" dirty="0">
              <a:solidFill>
                <a:schemeClr val="bg1"/>
              </a:solidFill>
            </a:endParaRPr>
          </a:p>
        </p:txBody>
      </p:sp>
    </p:spTree>
    <p:extLst>
      <p:ext uri="{BB962C8B-B14F-4D97-AF65-F5344CB8AC3E}">
        <p14:creationId xmlns:p14="http://schemas.microsoft.com/office/powerpoint/2010/main" val="1096537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0"/>
          <a:tileRect r="-100000" b="-100000"/>
        </a:gradFill>
        <a:effectLst/>
      </p:bgPr>
    </p:bg>
    <p:spTree>
      <p:nvGrpSpPr>
        <p:cNvPr id="1" name=""/>
        <p:cNvGrpSpPr/>
        <p:nvPr/>
      </p:nvGrpSpPr>
      <p:grpSpPr>
        <a:xfrm>
          <a:off x="0" y="0"/>
          <a:ext cx="0" cy="0"/>
          <a:chOff x="0" y="0"/>
          <a:chExt cx="0" cy="0"/>
        </a:xfrm>
      </p:grpSpPr>
      <p:pic>
        <p:nvPicPr>
          <p:cNvPr id="2" name="Picture 1"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236981"/>
            <a:ext cx="2590755" cy="31237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398" y="3549494"/>
            <a:ext cx="2438353" cy="646331"/>
          </a:xfrm>
          <a:prstGeom prst="rect">
            <a:avLst/>
          </a:prstGeom>
          <a:noFill/>
        </p:spPr>
        <p:txBody>
          <a:bodyPr wrap="square" rtlCol="0">
            <a:spAutoFit/>
          </a:bodyPr>
          <a:lstStyle/>
          <a:p>
            <a:r>
              <a:rPr lang="en-US" dirty="0" smtClean="0"/>
              <a:t>  Tertullian 160-220 AD</a:t>
            </a:r>
          </a:p>
          <a:p>
            <a:endParaRPr lang="en-US" dirty="0"/>
          </a:p>
        </p:txBody>
      </p:sp>
      <p:sp>
        <p:nvSpPr>
          <p:cNvPr id="7" name="TextBox 6"/>
          <p:cNvSpPr txBox="1"/>
          <p:nvPr/>
        </p:nvSpPr>
        <p:spPr>
          <a:xfrm>
            <a:off x="6629400" y="1276350"/>
            <a:ext cx="2362200" cy="646331"/>
          </a:xfrm>
          <a:prstGeom prst="rect">
            <a:avLst/>
          </a:prstGeom>
          <a:no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3159472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0"/>
          <a:tileRect r="-100000" b="-100000"/>
        </a:gradFill>
        <a:effectLst/>
      </p:bgPr>
    </p:bg>
    <p:spTree>
      <p:nvGrpSpPr>
        <p:cNvPr id="1" name=""/>
        <p:cNvGrpSpPr/>
        <p:nvPr/>
      </p:nvGrpSpPr>
      <p:grpSpPr>
        <a:xfrm>
          <a:off x="0" y="0"/>
          <a:ext cx="0" cy="0"/>
          <a:chOff x="0" y="0"/>
          <a:chExt cx="0" cy="0"/>
        </a:xfrm>
      </p:grpSpPr>
      <p:pic>
        <p:nvPicPr>
          <p:cNvPr id="2" name="Picture 1"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236981"/>
            <a:ext cx="2590755" cy="31237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collections.lacma.org/download/27176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971550"/>
            <a:ext cx="2595838" cy="29881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398" y="3549494"/>
            <a:ext cx="2438353" cy="646331"/>
          </a:xfrm>
          <a:prstGeom prst="rect">
            <a:avLst/>
          </a:prstGeom>
          <a:noFill/>
        </p:spPr>
        <p:txBody>
          <a:bodyPr wrap="square" rtlCol="0">
            <a:spAutoFit/>
          </a:bodyPr>
          <a:lstStyle/>
          <a:p>
            <a:r>
              <a:rPr lang="en-US" dirty="0" smtClean="0"/>
              <a:t>  Tertullian 160-220 AD</a:t>
            </a:r>
          </a:p>
          <a:p>
            <a:endParaRPr lang="en-US" dirty="0"/>
          </a:p>
        </p:txBody>
      </p:sp>
      <p:sp>
        <p:nvSpPr>
          <p:cNvPr id="5" name="TextBox 4"/>
          <p:cNvSpPr txBox="1"/>
          <p:nvPr/>
        </p:nvSpPr>
        <p:spPr>
          <a:xfrm>
            <a:off x="3738838" y="4095750"/>
            <a:ext cx="2438400" cy="646331"/>
          </a:xfrm>
          <a:prstGeom prst="rect">
            <a:avLst/>
          </a:prstGeom>
          <a:noFill/>
        </p:spPr>
        <p:txBody>
          <a:bodyPr wrap="square" rtlCol="0">
            <a:spAutoFit/>
          </a:bodyPr>
          <a:lstStyle/>
          <a:p>
            <a:r>
              <a:rPr lang="en-US" dirty="0" smtClean="0"/>
              <a:t>Augustine  354-430 AD</a:t>
            </a:r>
          </a:p>
          <a:p>
            <a:endParaRPr lang="en-US" dirty="0"/>
          </a:p>
        </p:txBody>
      </p:sp>
      <p:sp>
        <p:nvSpPr>
          <p:cNvPr id="7" name="TextBox 6"/>
          <p:cNvSpPr txBox="1"/>
          <p:nvPr/>
        </p:nvSpPr>
        <p:spPr>
          <a:xfrm>
            <a:off x="6629400" y="1276350"/>
            <a:ext cx="2362200" cy="646331"/>
          </a:xfrm>
          <a:prstGeom prst="rect">
            <a:avLst/>
          </a:prstGeom>
          <a:no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3159472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142</Words>
  <Application>Microsoft Office PowerPoint</Application>
  <PresentationFormat>On-screen Show (16:9)</PresentationFormat>
  <Paragraphs>113</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Mark Minnick</cp:lastModifiedBy>
  <cp:revision>17</cp:revision>
  <dcterms:created xsi:type="dcterms:W3CDTF">2015-04-08T15:59:33Z</dcterms:created>
  <dcterms:modified xsi:type="dcterms:W3CDTF">2015-04-08T22:21:44Z</dcterms:modified>
</cp:coreProperties>
</file>