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92" r:id="rId2"/>
    <p:sldId id="258" r:id="rId3"/>
    <p:sldId id="259" r:id="rId4"/>
    <p:sldId id="260" r:id="rId5"/>
    <p:sldId id="263" r:id="rId6"/>
    <p:sldId id="264" r:id="rId7"/>
    <p:sldId id="372" r:id="rId8"/>
    <p:sldId id="365" r:id="rId9"/>
    <p:sldId id="382" r:id="rId10"/>
    <p:sldId id="381" r:id="rId11"/>
    <p:sldId id="369" r:id="rId12"/>
    <p:sldId id="370" r:id="rId13"/>
    <p:sldId id="371" r:id="rId14"/>
    <p:sldId id="374" r:id="rId15"/>
    <p:sldId id="367" r:id="rId16"/>
    <p:sldId id="302" r:id="rId17"/>
    <p:sldId id="368" r:id="rId18"/>
    <p:sldId id="373" r:id="rId19"/>
    <p:sldId id="322" r:id="rId20"/>
    <p:sldId id="353" r:id="rId21"/>
    <p:sldId id="321" r:id="rId22"/>
    <p:sldId id="294" r:id="rId23"/>
    <p:sldId id="324" r:id="rId24"/>
    <p:sldId id="351" r:id="rId25"/>
    <p:sldId id="352" r:id="rId26"/>
    <p:sldId id="323" r:id="rId27"/>
    <p:sldId id="354" r:id="rId28"/>
    <p:sldId id="375" r:id="rId29"/>
    <p:sldId id="377" r:id="rId30"/>
    <p:sldId id="355" r:id="rId31"/>
    <p:sldId id="356" r:id="rId32"/>
    <p:sldId id="378" r:id="rId33"/>
    <p:sldId id="379" r:id="rId34"/>
    <p:sldId id="380" r:id="rId35"/>
    <p:sldId id="325" r:id="rId36"/>
    <p:sldId id="357" r:id="rId37"/>
    <p:sldId id="358" r:id="rId38"/>
    <p:sldId id="350" r:id="rId39"/>
    <p:sldId id="359" r:id="rId40"/>
    <p:sldId id="360" r:id="rId41"/>
    <p:sldId id="326" r:id="rId42"/>
    <p:sldId id="361" r:id="rId43"/>
    <p:sldId id="362" r:id="rId44"/>
    <p:sldId id="329" r:id="rId45"/>
    <p:sldId id="364" r:id="rId46"/>
    <p:sldId id="363" r:id="rId47"/>
    <p:sldId id="328" r:id="rId48"/>
    <p:sldId id="330" r:id="rId49"/>
    <p:sldId id="331" r:id="rId50"/>
    <p:sldId id="332" r:id="rId51"/>
    <p:sldId id="333" r:id="rId52"/>
    <p:sldId id="334" r:id="rId53"/>
    <p:sldId id="335" r:id="rId54"/>
    <p:sldId id="336" r:id="rId55"/>
    <p:sldId id="337" r:id="rId56"/>
    <p:sldId id="385" r:id="rId57"/>
    <p:sldId id="383" r:id="rId58"/>
    <p:sldId id="386" r:id="rId59"/>
    <p:sldId id="387" r:id="rId60"/>
    <p:sldId id="388" r:id="rId61"/>
    <p:sldId id="389" r:id="rId62"/>
    <p:sldId id="390" r:id="rId63"/>
    <p:sldId id="391" r:id="rId64"/>
    <p:sldId id="384" r:id="rId65"/>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62" y="-2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A4A8108-F4E2-4D0D-B6C6-502F138438A6}" type="datetimeFigureOut">
              <a:rPr lang="en-US" smtClean="0"/>
              <a:t>1/22/2015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E7C67CBF-89D3-43A5-98A5-6A89D812D2DF}" type="slidenum">
              <a:rPr lang="en-US" smtClean="0"/>
              <a:t>‹#›</a:t>
            </a:fld>
            <a:endParaRPr lang="en-US"/>
          </a:p>
        </p:txBody>
      </p:sp>
    </p:spTree>
    <p:extLst>
      <p:ext uri="{BB962C8B-B14F-4D97-AF65-F5344CB8AC3E}">
        <p14:creationId xmlns:p14="http://schemas.microsoft.com/office/powerpoint/2010/main" val="31372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18F0EA0-22C6-40E9-A90C-1D4E7F9F7164}" type="datetimeFigureOut">
              <a:rPr lang="en-US" smtClean="0"/>
              <a:t>1/22/2015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E2BD890-D48C-4294-A836-0450C2C96FCB}" type="slidenum">
              <a:rPr lang="en-US" smtClean="0"/>
              <a:t>‹#›</a:t>
            </a:fld>
            <a:endParaRPr lang="en-US"/>
          </a:p>
        </p:txBody>
      </p:sp>
    </p:spTree>
    <p:extLst>
      <p:ext uri="{BB962C8B-B14F-4D97-AF65-F5344CB8AC3E}">
        <p14:creationId xmlns:p14="http://schemas.microsoft.com/office/powerpoint/2010/main" val="20691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C9EB9-C305-4B6C-A027-B9480257CB3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165201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C9EB9-C305-4B6C-A027-B9480257CB3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180689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C9EB9-C305-4B6C-A027-B9480257CB3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15779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C9EB9-C305-4B6C-A027-B9480257CB3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401330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9EB9-C305-4B6C-A027-B9480257CB37}"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350485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C9EB9-C305-4B6C-A027-B9480257CB3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411417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AC9EB9-C305-4B6C-A027-B9480257CB37}"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313044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AC9EB9-C305-4B6C-A027-B9480257CB37}"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42267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C9EB9-C305-4B6C-A027-B9480257CB37}"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39056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C9EB9-C305-4B6C-A027-B9480257CB3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164361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C9EB9-C305-4B6C-A027-B9480257CB37}"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DC765-63DB-4C5B-9EDA-28D9E1D0FACF}" type="slidenum">
              <a:rPr lang="en-US" smtClean="0"/>
              <a:t>‹#›</a:t>
            </a:fld>
            <a:endParaRPr lang="en-US"/>
          </a:p>
        </p:txBody>
      </p:sp>
    </p:spTree>
    <p:extLst>
      <p:ext uri="{BB962C8B-B14F-4D97-AF65-F5344CB8AC3E}">
        <p14:creationId xmlns:p14="http://schemas.microsoft.com/office/powerpoint/2010/main" val="286853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AC9EB9-C305-4B6C-A027-B9480257CB37}" type="datetimeFigureOut">
              <a:rPr lang="en-US" smtClean="0"/>
              <a:t>1/22/2015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9DC765-63DB-4C5B-9EDA-28D9E1D0FACF}" type="slidenum">
              <a:rPr lang="en-US" smtClean="0"/>
              <a:t>‹#›</a:t>
            </a:fld>
            <a:endParaRPr lang="en-US"/>
          </a:p>
        </p:txBody>
      </p:sp>
    </p:spTree>
    <p:extLst>
      <p:ext uri="{BB962C8B-B14F-4D97-AF65-F5344CB8AC3E}">
        <p14:creationId xmlns:p14="http://schemas.microsoft.com/office/powerpoint/2010/main" val="256495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5016758"/>
          </a:xfrm>
          <a:prstGeom prst="rect">
            <a:avLst/>
          </a:prstGeom>
          <a:noFill/>
        </p:spPr>
        <p:txBody>
          <a:bodyPr wrap="square" rtlCol="0">
            <a:spAutoFit/>
          </a:bodyPr>
          <a:lstStyle/>
          <a:p>
            <a:r>
              <a:rPr lang="en-US" sz="4000" b="1" dirty="0" smtClean="0">
                <a:solidFill>
                  <a:srgbClr val="C00000"/>
                </a:solidFill>
              </a:rPr>
              <a:t>1. The Purpose &amp; Dignity </a:t>
            </a:r>
          </a:p>
          <a:p>
            <a:r>
              <a:rPr lang="en-US" sz="4000" b="1" dirty="0" smtClean="0">
                <a:solidFill>
                  <a:srgbClr val="C00000"/>
                </a:solidFill>
              </a:rPr>
              <a:t>2</a:t>
            </a:r>
            <a:r>
              <a:rPr lang="en-US" sz="4000" b="1" i="1" dirty="0" smtClean="0">
                <a:solidFill>
                  <a:srgbClr val="C00000"/>
                </a:solidFill>
              </a:rPr>
              <a:t>. </a:t>
            </a:r>
            <a:r>
              <a:rPr lang="en-US" sz="4000" b="1" dirty="0" smtClean="0">
                <a:solidFill>
                  <a:srgbClr val="C00000"/>
                </a:solidFill>
              </a:rPr>
              <a:t>Our Profession to be</a:t>
            </a:r>
          </a:p>
          <a:p>
            <a:r>
              <a:rPr lang="en-US" sz="4000" b="1" dirty="0" smtClean="0">
                <a:solidFill>
                  <a:srgbClr val="C00000"/>
                </a:solidFill>
              </a:rPr>
              <a:t>    Christians</a:t>
            </a:r>
          </a:p>
          <a:p>
            <a:r>
              <a:rPr lang="en-US" sz="4000" b="1" dirty="0" smtClean="0">
                <a:solidFill>
                  <a:srgbClr val="C00000"/>
                </a:solidFill>
              </a:rPr>
              <a:t>3. The Enjoyment</a:t>
            </a:r>
          </a:p>
          <a:p>
            <a:r>
              <a:rPr lang="en-US" sz="4000" b="1" dirty="0" smtClean="0">
                <a:solidFill>
                  <a:srgbClr val="C00000"/>
                </a:solidFill>
              </a:rPr>
              <a:t>4. The Honor of God</a:t>
            </a:r>
          </a:p>
          <a:p>
            <a:r>
              <a:rPr lang="en-US" sz="4000" b="1" dirty="0" smtClean="0">
                <a:solidFill>
                  <a:srgbClr val="C00000"/>
                </a:solidFill>
              </a:rPr>
              <a:t>5. The Ease Of Learning</a:t>
            </a:r>
            <a:endParaRPr lang="en-US" sz="4000" b="1" dirty="0">
              <a:solidFill>
                <a:srgbClr val="C00000"/>
              </a:solidFill>
            </a:endParaRPr>
          </a:p>
          <a:p>
            <a:r>
              <a:rPr lang="en-US" sz="4000" b="1" dirty="0" smtClean="0">
                <a:solidFill>
                  <a:srgbClr val="C00000"/>
                </a:solidFill>
              </a:rPr>
              <a:t>6. The Consequences of</a:t>
            </a:r>
          </a:p>
          <a:p>
            <a:r>
              <a:rPr lang="en-US" sz="4000" b="1" dirty="0" smtClean="0">
                <a:solidFill>
                  <a:srgbClr val="C00000"/>
                </a:solidFill>
              </a:rPr>
              <a:t>     Neglect</a:t>
            </a:r>
          </a:p>
        </p:txBody>
      </p:sp>
    </p:spTree>
    <p:extLst>
      <p:ext uri="{BB962C8B-B14F-4D97-AF65-F5344CB8AC3E}">
        <p14:creationId xmlns:p14="http://schemas.microsoft.com/office/powerpoint/2010/main" val="103316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romansociety.org/fileadmin/images/imago/3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09550"/>
            <a:ext cx="3004743" cy="4518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61950"/>
            <a:ext cx="4648200" cy="4462760"/>
          </a:xfrm>
          <a:prstGeom prst="rect">
            <a:avLst/>
          </a:prstGeom>
          <a:noFill/>
        </p:spPr>
        <p:txBody>
          <a:bodyPr wrap="square" rtlCol="0">
            <a:spAutoFit/>
          </a:bodyPr>
          <a:lstStyle/>
          <a:p>
            <a:r>
              <a:rPr lang="en-US" sz="4400" b="1" dirty="0" err="1" smtClean="0"/>
              <a:t>Septimius</a:t>
            </a:r>
            <a:r>
              <a:rPr lang="en-US" sz="4400" b="1" dirty="0" smtClean="0"/>
              <a:t> Severus </a:t>
            </a:r>
          </a:p>
          <a:p>
            <a:r>
              <a:rPr lang="en-US" sz="4000" b="1" dirty="0" smtClean="0"/>
              <a:t>    (A.D. 202-210)</a:t>
            </a:r>
          </a:p>
          <a:p>
            <a:pPr marL="571500" indent="-571500">
              <a:buFont typeface="Arial" panose="020B0604020202020204" pitchFamily="34" charset="0"/>
              <a:buChar char="•"/>
            </a:pPr>
            <a:r>
              <a:rPr lang="en-US" sz="4000" b="1" dirty="0" smtClean="0"/>
              <a:t>Alexandria</a:t>
            </a:r>
          </a:p>
          <a:p>
            <a:pPr marL="571500" indent="-571500">
              <a:buFont typeface="Arial" panose="020B0604020202020204" pitchFamily="34" charset="0"/>
              <a:buChar char="•"/>
            </a:pPr>
            <a:r>
              <a:rPr lang="en-US" sz="4000" b="1" dirty="0" smtClean="0"/>
              <a:t>Rome</a:t>
            </a:r>
          </a:p>
          <a:p>
            <a:pPr marL="571500" indent="-571500">
              <a:buFont typeface="Arial" panose="020B0604020202020204" pitchFamily="34" charset="0"/>
              <a:buChar char="•"/>
            </a:pPr>
            <a:r>
              <a:rPr lang="en-US" sz="4000" b="1" dirty="0" smtClean="0"/>
              <a:t>Corinth</a:t>
            </a:r>
          </a:p>
          <a:p>
            <a:pPr marL="571500" indent="-571500">
              <a:buFont typeface="Arial" panose="020B0604020202020204" pitchFamily="34" charset="0"/>
              <a:buChar char="•"/>
            </a:pPr>
            <a:r>
              <a:rPr lang="en-US" sz="4000" b="1" dirty="0" smtClean="0"/>
              <a:t>Carthage</a:t>
            </a:r>
          </a:p>
          <a:p>
            <a:pPr lvl="1"/>
            <a:r>
              <a:rPr lang="en-US" sz="4000" dirty="0" smtClean="0"/>
              <a:t>	</a:t>
            </a:r>
            <a:r>
              <a:rPr lang="en-US" sz="4000" b="1" dirty="0" smtClean="0">
                <a:solidFill>
                  <a:schemeClr val="accent1">
                    <a:lumMod val="75000"/>
                  </a:schemeClr>
                </a:solidFill>
              </a:rPr>
              <a:t>Perpetua (203) </a:t>
            </a:r>
            <a:endParaRPr lang="en-US" sz="4000" b="1" dirty="0">
              <a:solidFill>
                <a:schemeClr val="accent1">
                  <a:lumMod val="75000"/>
                </a:schemeClr>
              </a:solidFill>
            </a:endParaRPr>
          </a:p>
        </p:txBody>
      </p:sp>
    </p:spTree>
    <p:extLst>
      <p:ext uri="{BB962C8B-B14F-4D97-AF65-F5344CB8AC3E}">
        <p14:creationId xmlns:p14="http://schemas.microsoft.com/office/powerpoint/2010/main" val="542728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4401205"/>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endParaRPr lang="en-US" sz="4000" i="1" dirty="0" smtClean="0"/>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349005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5632311"/>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endParaRPr lang="en-US" sz="4000" i="1" dirty="0" smtClean="0"/>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3490054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5632311"/>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i="1" dirty="0" smtClean="0"/>
              <a:t>Apology</a:t>
            </a:r>
            <a:r>
              <a:rPr lang="en-US" sz="4000" b="1" dirty="0" smtClean="0"/>
              <a:t> </a:t>
            </a:r>
            <a:endParaRPr lang="en-US" sz="4000" i="1" dirty="0" smtClean="0">
              <a:solidFill>
                <a:schemeClr val="accent1">
                  <a:lumMod val="75000"/>
                </a:schemeClr>
              </a:solidFill>
            </a:endParaRPr>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349005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8094524"/>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i="1" dirty="0" smtClean="0"/>
              <a:t>Apology</a:t>
            </a:r>
            <a:r>
              <a:rPr lang="en-US" sz="4000" b="1" dirty="0" smtClean="0"/>
              <a:t> </a:t>
            </a:r>
          </a:p>
          <a:p>
            <a:r>
              <a:rPr lang="en-US" sz="4000" i="1" dirty="0"/>
              <a:t>	</a:t>
            </a:r>
            <a:r>
              <a:rPr lang="en-US" sz="4000" i="1" dirty="0" smtClean="0"/>
              <a:t>    </a:t>
            </a:r>
          </a:p>
          <a:p>
            <a:pPr lvl="1"/>
            <a:r>
              <a:rPr lang="en-US" sz="4000" i="1" dirty="0"/>
              <a:t>	</a:t>
            </a:r>
            <a:r>
              <a:rPr lang="en-US" sz="4000" i="1" dirty="0" smtClean="0"/>
              <a:t>	</a:t>
            </a:r>
            <a:r>
              <a:rPr lang="en-US" sz="4000" i="1" dirty="0" smtClean="0">
                <a:solidFill>
                  <a:schemeClr val="accent1">
                    <a:lumMod val="75000"/>
                  </a:schemeClr>
                </a:solidFill>
              </a:rPr>
              <a:t>The more you mow us down, the 	more we multiply. The blood of the 	Christians is seed.</a:t>
            </a:r>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24200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693866"/>
          </a:xfrm>
          <a:prstGeom prst="rect">
            <a:avLst/>
          </a:prstGeom>
          <a:noFill/>
        </p:spPr>
        <p:txBody>
          <a:bodyPr wrap="square" rtlCol="0">
            <a:spAutoFit/>
          </a:bodyPr>
          <a:lstStyle/>
          <a:p>
            <a:r>
              <a:rPr lang="en-US" sz="4000" i="1" dirty="0" smtClean="0"/>
              <a:t>			</a:t>
            </a:r>
            <a:r>
              <a:rPr lang="en-US" sz="4000" b="1" i="1" dirty="0" smtClean="0"/>
              <a:t>        </a:t>
            </a:r>
            <a:r>
              <a:rPr lang="en-US" sz="4400" b="1" i="1" dirty="0" smtClean="0"/>
              <a:t>Apology</a:t>
            </a:r>
            <a:endParaRPr lang="en-US" sz="4400" i="1" dirty="0" smtClean="0"/>
          </a:p>
          <a:p>
            <a:endParaRPr lang="en-US" sz="4000" b="1" i="1" dirty="0">
              <a:solidFill>
                <a:schemeClr val="accent6">
                  <a:lumMod val="50000"/>
                </a:schemeClr>
              </a:solidFill>
            </a:endParaRPr>
          </a:p>
          <a:p>
            <a:r>
              <a:rPr lang="en-US" sz="4000" b="1" i="1" dirty="0" smtClean="0">
                <a:solidFill>
                  <a:schemeClr val="accent6">
                    <a:lumMod val="50000"/>
                  </a:schemeClr>
                </a:solidFill>
              </a:rPr>
              <a:t>		Having refuted the charges laid against us, let me now show what we really are. We are a body knit together by one faith, one discipline and one hope. </a:t>
            </a:r>
          </a:p>
          <a:p>
            <a:r>
              <a:rPr lang="en-US" sz="4000" b="1" i="1" dirty="0" smtClean="0">
                <a:solidFill>
                  <a:schemeClr val="accent6">
                    <a:lumMod val="50000"/>
                  </a:schemeClr>
                </a:solidFill>
              </a:rPr>
              <a:t> </a:t>
            </a:r>
          </a:p>
          <a:p>
            <a:r>
              <a:rPr lang="en-US" sz="4000" b="1" i="1" dirty="0" smtClean="0"/>
              <a:t> </a:t>
            </a:r>
            <a:endParaRPr lang="en-US" sz="4000" b="1" i="1" dirty="0"/>
          </a:p>
        </p:txBody>
      </p:sp>
    </p:spTree>
    <p:extLst>
      <p:ext uri="{BB962C8B-B14F-4D97-AF65-F5344CB8AC3E}">
        <p14:creationId xmlns:p14="http://schemas.microsoft.com/office/powerpoint/2010/main" val="1533009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We meet together as a 			congregation, uniting together 		to offer prayer to God. We pray for the emperors and all in authority, for the welfare of the world, for peace and for the delay of the final end. </a:t>
            </a:r>
          </a:p>
          <a:p>
            <a:r>
              <a:rPr lang="en-US" sz="4000" b="1" i="1" dirty="0" smtClean="0"/>
              <a:t> </a:t>
            </a:r>
            <a:endParaRPr lang="en-US" sz="4000" b="1" i="1" dirty="0"/>
          </a:p>
        </p:txBody>
      </p:sp>
    </p:spTree>
    <p:extLst>
      <p:ext uri="{BB962C8B-B14F-4D97-AF65-F5344CB8AC3E}">
        <p14:creationId xmlns:p14="http://schemas.microsoft.com/office/powerpoint/2010/main" val="2994125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6863417"/>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dirty="0"/>
              <a:t>t</a:t>
            </a:r>
            <a:r>
              <a:rPr lang="en-US" sz="4000" b="1" dirty="0" smtClean="0"/>
              <a:t>he </a:t>
            </a:r>
            <a:r>
              <a:rPr lang="en-US" sz="4000" b="1" i="1" dirty="0" smtClean="0"/>
              <a:t>Apology</a:t>
            </a:r>
            <a:endParaRPr lang="en-US" sz="4000" b="1" dirty="0"/>
          </a:p>
          <a:p>
            <a:pPr marL="571500" indent="-571500">
              <a:buFont typeface="Arial" panose="020B0604020202020204" pitchFamily="34" charset="0"/>
              <a:buChar char="•"/>
            </a:pPr>
            <a:r>
              <a:rPr lang="en-US" sz="4000" b="1" i="1" dirty="0" smtClean="0"/>
              <a:t>On Prayer</a:t>
            </a:r>
          </a:p>
          <a:p>
            <a:pPr marL="571500" indent="-571500">
              <a:buFont typeface="Arial" panose="020B0604020202020204" pitchFamily="34" charset="0"/>
              <a:buChar char="•"/>
            </a:pPr>
            <a:endParaRPr lang="en-US" sz="4000" i="1" dirty="0" smtClean="0"/>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21076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7150"/>
            <a:ext cx="8839200" cy="8710077"/>
          </a:xfrm>
          <a:prstGeom prst="rect">
            <a:avLst/>
          </a:prstGeom>
          <a:noFill/>
        </p:spPr>
        <p:txBody>
          <a:bodyPr wrap="square" rtlCol="0">
            <a:spAutoFit/>
          </a:bodyPr>
          <a:lstStyle/>
          <a:p>
            <a:r>
              <a:rPr lang="en-US" sz="4000" dirty="0" smtClean="0"/>
              <a:t>		     </a:t>
            </a:r>
            <a:r>
              <a:rPr lang="en-US" sz="4000" b="1" dirty="0" smtClean="0"/>
              <a:t>Tertullian (160-220)</a:t>
            </a:r>
            <a:endParaRPr lang="en-US" sz="4000" b="1" i="1" dirty="0" smtClean="0"/>
          </a:p>
          <a:p>
            <a:pPr marL="571500" indent="-571500">
              <a:buFont typeface="Arial" panose="020B0604020202020204" pitchFamily="34" charset="0"/>
              <a:buChar char="•"/>
            </a:pPr>
            <a:r>
              <a:rPr lang="en-US" sz="4000" b="1" dirty="0"/>
              <a:t>D</a:t>
            </a:r>
            <a:r>
              <a:rPr lang="en-US" sz="4000" b="1" dirty="0" smtClean="0"/>
              <a:t>efender of the Faith</a:t>
            </a:r>
          </a:p>
          <a:p>
            <a:pPr marL="571500" indent="-571500">
              <a:buFont typeface="Arial" panose="020B0604020202020204" pitchFamily="34" charset="0"/>
              <a:buChar char="•"/>
            </a:pPr>
            <a:r>
              <a:rPr lang="en-US" sz="4000" b="1" dirty="0" smtClean="0"/>
              <a:t>To heretics, </a:t>
            </a:r>
            <a:r>
              <a:rPr lang="en-US" sz="4000" b="1" i="1" dirty="0" smtClean="0"/>
              <a:t>Against </a:t>
            </a:r>
            <a:r>
              <a:rPr lang="en-US" sz="4000" b="1" i="1" dirty="0" err="1" smtClean="0"/>
              <a:t>Praxeas</a:t>
            </a:r>
            <a:endParaRPr lang="en-US" sz="4000" b="1" dirty="0" smtClean="0"/>
          </a:p>
          <a:p>
            <a:pPr marL="571500" indent="-571500">
              <a:buFont typeface="Arial" panose="020B0604020202020204" pitchFamily="34" charset="0"/>
              <a:buChar char="•"/>
            </a:pPr>
            <a:r>
              <a:rPr lang="en-US" sz="4000" b="1" dirty="0"/>
              <a:t>T</a:t>
            </a:r>
            <a:r>
              <a:rPr lang="en-US" sz="4000" b="1" dirty="0" smtClean="0"/>
              <a:t>o pagans, </a:t>
            </a:r>
            <a:r>
              <a:rPr lang="en-US" sz="4000" b="1" dirty="0"/>
              <a:t>t</a:t>
            </a:r>
            <a:r>
              <a:rPr lang="en-US" sz="4000" b="1" dirty="0" smtClean="0"/>
              <a:t>he </a:t>
            </a:r>
            <a:r>
              <a:rPr lang="en-US" sz="4000" b="1" i="1" dirty="0" smtClean="0"/>
              <a:t>Apology</a:t>
            </a:r>
            <a:endParaRPr lang="en-US" sz="4000" b="1" dirty="0"/>
          </a:p>
          <a:p>
            <a:pPr marL="571500" indent="-571500">
              <a:buFont typeface="Arial" panose="020B0604020202020204" pitchFamily="34" charset="0"/>
              <a:buChar char="•"/>
            </a:pPr>
            <a:r>
              <a:rPr lang="en-US" sz="4000" b="1" i="1" dirty="0" smtClean="0"/>
              <a:t>On Prayer</a:t>
            </a:r>
          </a:p>
          <a:p>
            <a:pPr lvl="1"/>
            <a:r>
              <a:rPr lang="en-US" sz="4000" b="1" i="1" dirty="0" smtClean="0"/>
              <a:t>	The first exposition of the Lord’s Prayer which we have in the history of theology.</a:t>
            </a:r>
          </a:p>
          <a:p>
            <a:pPr marL="571500" indent="-571500">
              <a:buFont typeface="Arial" panose="020B0604020202020204" pitchFamily="34" charset="0"/>
              <a:buChar char="•"/>
            </a:pPr>
            <a:endParaRPr lang="en-US" sz="4000" i="1" dirty="0" smtClean="0"/>
          </a:p>
          <a:p>
            <a:pPr lvl="1"/>
            <a:endParaRPr lang="en-US" sz="4000" i="1" dirty="0" smtClean="0"/>
          </a:p>
          <a:p>
            <a:pPr marL="571500" indent="-571500">
              <a:buFont typeface="Arial" panose="020B0604020202020204" pitchFamily="34" charset="0"/>
              <a:buChar char="•"/>
            </a:pPr>
            <a:endParaRPr lang="en-US" sz="4000" i="1" dirty="0" smtClean="0"/>
          </a:p>
          <a:p>
            <a:endParaRPr lang="en-US" sz="4000" i="1" dirty="0" smtClean="0"/>
          </a:p>
          <a:p>
            <a:pPr marL="571500" indent="-571500">
              <a:buFont typeface="Arial" panose="020B0604020202020204" pitchFamily="34" charset="0"/>
              <a:buChar char="•"/>
            </a:pPr>
            <a:endParaRPr lang="en-US" sz="4000" b="1" dirty="0" smtClean="0"/>
          </a:p>
          <a:p>
            <a:r>
              <a:rPr lang="en-US" sz="4000" b="1" i="1" dirty="0" smtClean="0"/>
              <a:t> </a:t>
            </a:r>
            <a:endParaRPr lang="en-US" sz="4000" b="1" i="1" dirty="0"/>
          </a:p>
        </p:txBody>
      </p:sp>
    </p:spTree>
    <p:extLst>
      <p:ext uri="{BB962C8B-B14F-4D97-AF65-F5344CB8AC3E}">
        <p14:creationId xmlns:p14="http://schemas.microsoft.com/office/powerpoint/2010/main" val="2545682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1938992"/>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Jesus Christ’s teaching on 			prayer is new wine stored in </a:t>
            </a:r>
          </a:p>
          <a:p>
            <a:r>
              <a:rPr lang="en-US" sz="4000" b="1" i="1" dirty="0">
                <a:solidFill>
                  <a:schemeClr val="accent6">
                    <a:lumMod val="50000"/>
                  </a:schemeClr>
                </a:solidFill>
              </a:rPr>
              <a:t>	</a:t>
            </a:r>
            <a:r>
              <a:rPr lang="en-US" sz="4000" b="1" i="1" dirty="0" smtClean="0">
                <a:solidFill>
                  <a:schemeClr val="accent6">
                    <a:lumMod val="50000"/>
                  </a:schemeClr>
                </a:solidFill>
              </a:rPr>
              <a:t>	new bottles.</a:t>
            </a:r>
            <a:endParaRPr lang="en-US" sz="4000" b="1" i="1" dirty="0">
              <a:solidFill>
                <a:schemeClr val="accent6">
                  <a:lumMod val="50000"/>
                </a:schemeClr>
              </a:solidFill>
            </a:endParaRPr>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blenews1.com/maps/romanempi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363" y="-62531"/>
            <a:ext cx="11636188"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66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Let us take note of his 			heavenly wisdom. </a:t>
            </a:r>
          </a:p>
          <a:p>
            <a:endParaRPr lang="en-US" sz="4000" b="1" i="1" dirty="0">
              <a:solidFill>
                <a:schemeClr val="accent6">
                  <a:lumMod val="50000"/>
                </a:schemeClr>
              </a:solidFill>
            </a:endParaRPr>
          </a:p>
          <a:p>
            <a:endParaRPr lang="en-US" sz="3600" b="1" dirty="0" smtClean="0">
              <a:solidFill>
                <a:schemeClr val="accent6">
                  <a:lumMod val="50000"/>
                </a:schemeClr>
              </a:solidFill>
            </a:endParaRPr>
          </a:p>
          <a:p>
            <a:r>
              <a:rPr lang="en-US" sz="4000" b="1" i="1" dirty="0"/>
              <a:t>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518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Let us take note of his 			heavenly wisdom. </a:t>
            </a:r>
          </a:p>
          <a:p>
            <a:endParaRPr lang="en-US" sz="4000" b="1" i="1" dirty="0">
              <a:solidFill>
                <a:schemeClr val="accent6">
                  <a:lumMod val="50000"/>
                </a:schemeClr>
              </a:solidFill>
            </a:endParaRPr>
          </a:p>
          <a:p>
            <a:r>
              <a:rPr lang="en-US" sz="3600" b="1" dirty="0" smtClean="0">
                <a:solidFill>
                  <a:schemeClr val="accent6">
                    <a:lumMod val="50000"/>
                  </a:schemeClr>
                </a:solidFill>
              </a:rPr>
              <a:t>(1) We are to pray</a:t>
            </a:r>
            <a:r>
              <a:rPr lang="en-US" sz="3600" b="1" i="1" dirty="0" smtClean="0">
                <a:solidFill>
                  <a:schemeClr val="accent6">
                    <a:lumMod val="50000"/>
                  </a:schemeClr>
                </a:solidFill>
              </a:rPr>
              <a:t> </a:t>
            </a:r>
            <a:r>
              <a:rPr lang="en-US" sz="3600" b="1" dirty="0" smtClean="0">
                <a:solidFill>
                  <a:schemeClr val="accent6">
                    <a:lumMod val="50000"/>
                  </a:schemeClr>
                </a:solidFill>
              </a:rPr>
              <a:t>in secret. </a:t>
            </a:r>
          </a:p>
          <a:p>
            <a:r>
              <a:rPr lang="en-US" sz="4000" b="1" i="1" dirty="0"/>
              <a:t>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He made demands upon 			man’s faith, that he should 			trust that the sight and hearing of God are present beneath roofs, and extend even into the secret place.</a:t>
            </a:r>
          </a:p>
          <a:p>
            <a:r>
              <a:rPr lang="en-US" sz="4000" b="1" i="1" dirty="0" smtClean="0"/>
              <a:t> </a:t>
            </a:r>
            <a:endParaRPr lang="en-US" sz="4000" b="1" i="1" dirty="0"/>
          </a:p>
        </p:txBody>
      </p:sp>
    </p:spTree>
    <p:extLst>
      <p:ext uri="{BB962C8B-B14F-4D97-AF65-F5344CB8AC3E}">
        <p14:creationId xmlns:p14="http://schemas.microsoft.com/office/powerpoint/2010/main" val="2994125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b="1" i="1" dirty="0" smtClean="0"/>
              <a:t> 			</a:t>
            </a:r>
            <a:r>
              <a:rPr lang="en-US" sz="4000" b="1" i="1" dirty="0" smtClean="0">
                <a:solidFill>
                  <a:schemeClr val="accent6">
                    <a:lumMod val="50000"/>
                  </a:schemeClr>
                </a:solidFill>
              </a:rPr>
              <a:t>But He also asked for 				faith’s restraint, that he should 		offer his devotion to him alone, whom he should believe has ears and eyes in every place.</a:t>
            </a:r>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9154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Let us take note of his 			heavenly wisdom. </a:t>
            </a:r>
            <a:endParaRPr lang="en-US" sz="4000" b="1" i="1" dirty="0">
              <a:solidFill>
                <a:schemeClr val="accent6">
                  <a:lumMod val="50000"/>
                </a:schemeClr>
              </a:solidFill>
            </a:endParaRPr>
          </a:p>
          <a:p>
            <a:r>
              <a:rPr lang="en-US" sz="4000" b="1" i="1" dirty="0">
                <a:solidFill>
                  <a:schemeClr val="accent6">
                    <a:lumMod val="50000"/>
                  </a:schemeClr>
                </a:solidFill>
              </a:rPr>
              <a:t>	</a:t>
            </a:r>
            <a:r>
              <a:rPr lang="en-US" sz="4000" b="1" i="1" dirty="0" smtClean="0">
                <a:solidFill>
                  <a:schemeClr val="accent6">
                    <a:lumMod val="50000"/>
                  </a:schemeClr>
                </a:solidFill>
              </a:rPr>
              <a:t>	</a:t>
            </a:r>
          </a:p>
          <a:p>
            <a:r>
              <a:rPr lang="en-US" sz="3600" b="1" dirty="0" smtClean="0">
                <a:solidFill>
                  <a:schemeClr val="accent6">
                    <a:lumMod val="50000"/>
                  </a:schemeClr>
                </a:solidFill>
              </a:rPr>
              <a:t>(1) We are to pray in secret. </a:t>
            </a:r>
          </a:p>
          <a:p>
            <a:r>
              <a:rPr lang="en-US" sz="3600" b="1" dirty="0" smtClean="0">
                <a:solidFill>
                  <a:schemeClr val="accent6">
                    <a:lumMod val="50000"/>
                  </a:schemeClr>
                </a:solidFill>
              </a:rPr>
              <a:t>(2) We do not need to draw near to our Lord 	with an army of words.</a:t>
            </a:r>
          </a:p>
          <a:p>
            <a:r>
              <a:rPr lang="en-US" sz="4000" b="1" i="1" dirty="0"/>
              <a:t>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4190208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915400" cy="594008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Let us take note of his 			heavenly wisdom. </a:t>
            </a:r>
            <a:endParaRPr lang="en-US" sz="4000" b="1" i="1" dirty="0">
              <a:solidFill>
                <a:schemeClr val="accent6">
                  <a:lumMod val="50000"/>
                </a:schemeClr>
              </a:solidFill>
            </a:endParaRPr>
          </a:p>
          <a:p>
            <a:r>
              <a:rPr lang="en-US" sz="4000" b="1" i="1" dirty="0">
                <a:solidFill>
                  <a:schemeClr val="accent6">
                    <a:lumMod val="50000"/>
                  </a:schemeClr>
                </a:solidFill>
              </a:rPr>
              <a:t>	</a:t>
            </a:r>
            <a:r>
              <a:rPr lang="en-US" sz="4000" b="1" i="1" dirty="0" smtClean="0">
                <a:solidFill>
                  <a:schemeClr val="accent6">
                    <a:lumMod val="50000"/>
                  </a:schemeClr>
                </a:solidFill>
              </a:rPr>
              <a:t>	</a:t>
            </a:r>
          </a:p>
          <a:p>
            <a:r>
              <a:rPr lang="en-US" sz="3600" b="1" dirty="0" smtClean="0">
                <a:solidFill>
                  <a:schemeClr val="accent6">
                    <a:lumMod val="50000"/>
                  </a:schemeClr>
                </a:solidFill>
              </a:rPr>
              <a:t>(1) We are to pray in secret. </a:t>
            </a:r>
          </a:p>
          <a:p>
            <a:r>
              <a:rPr lang="en-US" sz="3600" b="1" dirty="0" smtClean="0">
                <a:solidFill>
                  <a:schemeClr val="accent6">
                    <a:lumMod val="50000"/>
                  </a:schemeClr>
                </a:solidFill>
              </a:rPr>
              <a:t>(2) We do not need to draw near to our Lord   	with an army of words.</a:t>
            </a:r>
          </a:p>
          <a:p>
            <a:r>
              <a:rPr lang="en-US" sz="3600" b="1" dirty="0" smtClean="0">
                <a:solidFill>
                  <a:schemeClr val="accent6">
                    <a:lumMod val="50000"/>
                  </a:schemeClr>
                </a:solidFill>
              </a:rPr>
              <a:t>(3) That brevity rests upon the foundation of 	a great and fruitful interpretation.</a:t>
            </a:r>
          </a:p>
          <a:p>
            <a:r>
              <a:rPr lang="en-US" sz="4000" b="1" i="1" dirty="0"/>
              <a:t>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414601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255454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r>
              <a:rPr lang="en-US" sz="4000" b="1" dirty="0" smtClean="0">
                <a:solidFill>
                  <a:schemeClr val="accent6">
                    <a:lumMod val="50000"/>
                  </a:schemeClr>
                </a:solidFill>
              </a:rPr>
              <a:t>(1) We are sons of God.</a:t>
            </a:r>
          </a:p>
          <a:p>
            <a:r>
              <a:rPr lang="en-US" sz="4000" b="1" i="1" dirty="0" smtClean="0"/>
              <a:t> </a:t>
            </a:r>
            <a:endParaRPr lang="en-US" sz="4000" b="1" i="1" dirty="0"/>
          </a:p>
        </p:txBody>
      </p:sp>
    </p:spTree>
    <p:extLst>
      <p:ext uri="{BB962C8B-B14F-4D97-AF65-F5344CB8AC3E}">
        <p14:creationId xmlns:p14="http://schemas.microsoft.com/office/powerpoint/2010/main" val="2505101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pPr marL="742950" indent="-742950">
              <a:buAutoNum type="arabicParenBoth"/>
            </a:pPr>
            <a:r>
              <a:rPr lang="en-US" sz="4000" b="1" dirty="0" smtClean="0">
                <a:solidFill>
                  <a:schemeClr val="accent6">
                    <a:lumMod val="50000"/>
                  </a:schemeClr>
                </a:solidFill>
              </a:rPr>
              <a:t>We are sons of God.</a:t>
            </a:r>
          </a:p>
          <a:p>
            <a:pPr marL="742950" indent="-742950">
              <a:buAutoNum type="arabicParenBoth"/>
            </a:pPr>
            <a:endParaRPr lang="en-US" sz="4000" b="1" dirty="0">
              <a:solidFill>
                <a:schemeClr val="accent6">
                  <a:lumMod val="50000"/>
                </a:schemeClr>
              </a:solidFill>
            </a:endParaRPr>
          </a:p>
          <a:p>
            <a:pPr lvl="1"/>
            <a:r>
              <a:rPr lang="en-US" sz="4000" b="1" dirty="0" smtClean="0">
                <a:solidFill>
                  <a:schemeClr val="accent6">
                    <a:lumMod val="50000"/>
                  </a:schemeClr>
                </a:solidFill>
              </a:rPr>
              <a:t>	John 1:12</a:t>
            </a:r>
          </a:p>
          <a:p>
            <a:r>
              <a:rPr lang="en-US" sz="4000" b="1" i="1" dirty="0" smtClean="0"/>
              <a:t> </a:t>
            </a:r>
            <a:endParaRPr lang="en-US" sz="4000" b="1" i="1" dirty="0"/>
          </a:p>
        </p:txBody>
      </p:sp>
    </p:spTree>
    <p:extLst>
      <p:ext uri="{BB962C8B-B14F-4D97-AF65-F5344CB8AC3E}">
        <p14:creationId xmlns:p14="http://schemas.microsoft.com/office/powerpoint/2010/main" val="3251668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pPr marL="742950" indent="-742950">
              <a:buAutoNum type="arabicParenBoth"/>
            </a:pPr>
            <a:r>
              <a:rPr lang="en-US" sz="4000" b="1" dirty="0" smtClean="0">
                <a:solidFill>
                  <a:schemeClr val="accent6">
                    <a:lumMod val="50000"/>
                  </a:schemeClr>
                </a:solidFill>
              </a:rPr>
              <a:t>We are sons of God.</a:t>
            </a:r>
          </a:p>
          <a:p>
            <a:pPr marL="742950" indent="-742950">
              <a:buAutoNum type="arabicParenBoth"/>
            </a:pPr>
            <a:endParaRPr lang="en-US" sz="4000" b="1" dirty="0">
              <a:solidFill>
                <a:schemeClr val="accent6">
                  <a:lumMod val="50000"/>
                </a:schemeClr>
              </a:solidFill>
            </a:endParaRPr>
          </a:p>
          <a:p>
            <a:pPr lvl="1"/>
            <a:r>
              <a:rPr lang="en-US" sz="4000" b="1" dirty="0" smtClean="0">
                <a:solidFill>
                  <a:schemeClr val="accent6">
                    <a:lumMod val="50000"/>
                  </a:schemeClr>
                </a:solidFill>
              </a:rPr>
              <a:t>	John 1:12</a:t>
            </a:r>
          </a:p>
          <a:p>
            <a:pPr lvl="1"/>
            <a:r>
              <a:rPr lang="en-US" sz="4000" b="1" dirty="0">
                <a:solidFill>
                  <a:schemeClr val="accent6">
                    <a:lumMod val="50000"/>
                  </a:schemeClr>
                </a:solidFill>
              </a:rPr>
              <a:t>	</a:t>
            </a:r>
            <a:r>
              <a:rPr lang="en-US" sz="4000" b="1" dirty="0" smtClean="0">
                <a:solidFill>
                  <a:schemeClr val="accent6">
                    <a:lumMod val="50000"/>
                  </a:schemeClr>
                </a:solidFill>
              </a:rPr>
              <a:t>Isaiah 1:2</a:t>
            </a:r>
          </a:p>
          <a:p>
            <a:r>
              <a:rPr lang="en-US" sz="4000" b="1" i="1" dirty="0" smtClean="0"/>
              <a:t> </a:t>
            </a:r>
            <a:endParaRPr lang="en-US" sz="4000" b="1" i="1" dirty="0"/>
          </a:p>
        </p:txBody>
      </p:sp>
    </p:spTree>
    <p:extLst>
      <p:ext uri="{BB962C8B-B14F-4D97-AF65-F5344CB8AC3E}">
        <p14:creationId xmlns:p14="http://schemas.microsoft.com/office/powerpoint/2010/main" val="4155732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uploads/images/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0"/>
            <a:ext cx="12572597" cy="5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94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pPr marL="742950" indent="-742950">
              <a:buAutoNum type="arabicParenBoth"/>
            </a:pPr>
            <a:r>
              <a:rPr lang="en-US" sz="4000" b="1" dirty="0">
                <a:solidFill>
                  <a:schemeClr val="accent6">
                    <a:lumMod val="50000"/>
                  </a:schemeClr>
                </a:solidFill>
              </a:rPr>
              <a:t>W</a:t>
            </a:r>
            <a:r>
              <a:rPr lang="en-US" sz="4000" b="1" dirty="0" smtClean="0">
                <a:solidFill>
                  <a:schemeClr val="accent6">
                    <a:lumMod val="50000"/>
                  </a:schemeClr>
                </a:solidFill>
              </a:rPr>
              <a:t>e are sons of God.</a:t>
            </a:r>
          </a:p>
          <a:p>
            <a:pPr marL="742950" indent="-742950">
              <a:buAutoNum type="arabicParenBoth"/>
            </a:pPr>
            <a:r>
              <a:rPr lang="en-US" sz="4000" b="1" dirty="0" smtClean="0">
                <a:solidFill>
                  <a:schemeClr val="accent6">
                    <a:lumMod val="50000"/>
                  </a:schemeClr>
                </a:solidFill>
              </a:rPr>
              <a:t>We are giving God a name of both affection  and authority.</a:t>
            </a:r>
          </a:p>
          <a:p>
            <a:r>
              <a:rPr lang="en-US" sz="4000" b="1" i="1" dirty="0" smtClean="0"/>
              <a:t> </a:t>
            </a:r>
            <a:endParaRPr lang="en-US" sz="4000" b="1" i="1" dirty="0"/>
          </a:p>
        </p:txBody>
      </p:sp>
    </p:spTree>
    <p:extLst>
      <p:ext uri="{BB962C8B-B14F-4D97-AF65-F5344CB8AC3E}">
        <p14:creationId xmlns:p14="http://schemas.microsoft.com/office/powerpoint/2010/main" val="678329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begins with a work of 			faith, when we say, “Our 				Father, who art in Heaven.” </a:t>
            </a:r>
          </a:p>
          <a:p>
            <a:pPr marL="742950" indent="-742950">
              <a:buAutoNum type="arabicParenBoth"/>
            </a:pPr>
            <a:r>
              <a:rPr lang="en-US" sz="4000" b="1" dirty="0">
                <a:solidFill>
                  <a:schemeClr val="accent6">
                    <a:lumMod val="50000"/>
                  </a:schemeClr>
                </a:solidFill>
              </a:rPr>
              <a:t>W</a:t>
            </a:r>
            <a:r>
              <a:rPr lang="en-US" sz="4000" b="1" dirty="0" smtClean="0">
                <a:solidFill>
                  <a:schemeClr val="accent6">
                    <a:lumMod val="50000"/>
                  </a:schemeClr>
                </a:solidFill>
              </a:rPr>
              <a:t>e are sons of God.</a:t>
            </a:r>
          </a:p>
          <a:p>
            <a:pPr marL="742950" indent="-742950">
              <a:buAutoNum type="arabicParenBoth"/>
            </a:pPr>
            <a:r>
              <a:rPr lang="en-US" sz="4000" b="1" dirty="0" smtClean="0">
                <a:solidFill>
                  <a:schemeClr val="accent6">
                    <a:lumMod val="50000"/>
                  </a:schemeClr>
                </a:solidFill>
              </a:rPr>
              <a:t>We are giving God a name of both affection  and authority.</a:t>
            </a:r>
          </a:p>
          <a:p>
            <a:pPr marL="742950" indent="-742950">
              <a:buAutoNum type="arabicParenBoth"/>
            </a:pPr>
            <a:r>
              <a:rPr lang="en-US" sz="4000" b="1" dirty="0" smtClean="0">
                <a:solidFill>
                  <a:schemeClr val="accent6">
                    <a:lumMod val="50000"/>
                  </a:schemeClr>
                </a:solidFill>
              </a:rPr>
              <a:t>We are calling upon the Son.</a:t>
            </a:r>
          </a:p>
          <a:p>
            <a:r>
              <a:rPr lang="en-US" sz="4000" b="1" i="1" dirty="0" smtClean="0"/>
              <a:t> </a:t>
            </a:r>
            <a:endParaRPr lang="en-US" sz="4000" b="1" i="1" dirty="0"/>
          </a:p>
        </p:txBody>
      </p:sp>
    </p:spTree>
    <p:extLst>
      <p:ext uri="{BB962C8B-B14F-4D97-AF65-F5344CB8AC3E}">
        <p14:creationId xmlns:p14="http://schemas.microsoft.com/office/powerpoint/2010/main" val="4062558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1384995"/>
          </a:xfrm>
          <a:prstGeom prst="rect">
            <a:avLst/>
          </a:prstGeom>
          <a:noFill/>
        </p:spPr>
        <p:txBody>
          <a:bodyPr wrap="square" rtlCol="0">
            <a:spAutoFit/>
          </a:bodyPr>
          <a:lstStyle/>
          <a:p>
            <a:r>
              <a:rPr lang="en-US" sz="4000" i="1" dirty="0" smtClean="0"/>
              <a:t>		     </a:t>
            </a:r>
            <a:r>
              <a:rPr lang="en-US" sz="4400" b="1" dirty="0" smtClean="0"/>
              <a:t>Hallowed be thy name</a:t>
            </a:r>
          </a:p>
          <a:p>
            <a:endParaRPr lang="en-US" sz="4000" b="1" i="1" dirty="0"/>
          </a:p>
        </p:txBody>
      </p:sp>
    </p:spTree>
    <p:extLst>
      <p:ext uri="{BB962C8B-B14F-4D97-AF65-F5344CB8AC3E}">
        <p14:creationId xmlns:p14="http://schemas.microsoft.com/office/powerpoint/2010/main" val="2641039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770537"/>
          </a:xfrm>
          <a:prstGeom prst="rect">
            <a:avLst/>
          </a:prstGeom>
          <a:noFill/>
        </p:spPr>
        <p:txBody>
          <a:bodyPr wrap="square" rtlCol="0">
            <a:spAutoFit/>
          </a:bodyPr>
          <a:lstStyle/>
          <a:p>
            <a:r>
              <a:rPr lang="en-US" sz="4000" i="1" dirty="0" smtClean="0"/>
              <a:t>		     </a:t>
            </a:r>
            <a:r>
              <a:rPr lang="en-US" sz="4400" b="1" dirty="0" smtClean="0"/>
              <a:t>Hallowed be thy name</a:t>
            </a:r>
          </a:p>
          <a:p>
            <a:r>
              <a:rPr lang="en-US" sz="4400" b="1" dirty="0"/>
              <a:t>	</a:t>
            </a:r>
            <a:endParaRPr lang="en-US" sz="4400" b="1" dirty="0" smtClean="0"/>
          </a:p>
          <a:p>
            <a:r>
              <a:rPr lang="en-US" sz="4400" b="1" dirty="0"/>
              <a:t>	</a:t>
            </a:r>
            <a:r>
              <a:rPr lang="en-US" sz="4400" b="1" dirty="0" smtClean="0"/>
              <a:t>		John 5:43</a:t>
            </a:r>
          </a:p>
          <a:p>
            <a:r>
              <a:rPr lang="en-US" sz="4400" b="1" dirty="0"/>
              <a:t>	</a:t>
            </a:r>
            <a:r>
              <a:rPr lang="en-US" sz="4400" b="1" dirty="0" smtClean="0"/>
              <a:t>		John 12:28</a:t>
            </a:r>
          </a:p>
          <a:p>
            <a:r>
              <a:rPr lang="en-US" sz="4400" b="1" dirty="0"/>
              <a:t>	</a:t>
            </a:r>
            <a:r>
              <a:rPr lang="en-US" sz="4400" b="1" dirty="0" smtClean="0"/>
              <a:t>		John 17:6</a:t>
            </a:r>
          </a:p>
          <a:p>
            <a:r>
              <a:rPr lang="en-US" sz="4400" b="1" dirty="0"/>
              <a:t>	</a:t>
            </a:r>
            <a:r>
              <a:rPr lang="en-US" sz="4400" b="1" dirty="0" smtClean="0"/>
              <a:t>		</a:t>
            </a:r>
          </a:p>
          <a:p>
            <a:endParaRPr lang="en-US" sz="4000" b="1" i="1" dirty="0"/>
          </a:p>
        </p:txBody>
      </p:sp>
    </p:spTree>
    <p:extLst>
      <p:ext uri="{BB962C8B-B14F-4D97-AF65-F5344CB8AC3E}">
        <p14:creationId xmlns:p14="http://schemas.microsoft.com/office/powerpoint/2010/main" val="3494450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093428"/>
          </a:xfrm>
          <a:prstGeom prst="rect">
            <a:avLst/>
          </a:prstGeom>
          <a:noFill/>
        </p:spPr>
        <p:txBody>
          <a:bodyPr wrap="square" rtlCol="0">
            <a:spAutoFit/>
          </a:bodyPr>
          <a:lstStyle/>
          <a:p>
            <a:r>
              <a:rPr lang="en-US" sz="4000" i="1" dirty="0" smtClean="0"/>
              <a:t>		     </a:t>
            </a:r>
            <a:r>
              <a:rPr lang="en-US" sz="4400" b="1" dirty="0" smtClean="0"/>
              <a:t>Hallowed be thy name</a:t>
            </a:r>
          </a:p>
          <a:p>
            <a:r>
              <a:rPr lang="en-US" sz="4400" b="1" dirty="0"/>
              <a:t>	</a:t>
            </a:r>
            <a:endParaRPr lang="en-US" sz="4400" b="1" dirty="0" smtClean="0"/>
          </a:p>
          <a:p>
            <a:r>
              <a:rPr lang="en-US" sz="4400" b="1" dirty="0"/>
              <a:t>	</a:t>
            </a:r>
            <a:r>
              <a:rPr lang="en-US" sz="4400" b="1" dirty="0" smtClean="0"/>
              <a:t>		Isaiah 6:3</a:t>
            </a:r>
          </a:p>
          <a:p>
            <a:r>
              <a:rPr lang="en-US" sz="4400" b="1" dirty="0"/>
              <a:t>	</a:t>
            </a:r>
            <a:r>
              <a:rPr lang="en-US" sz="4400" b="1" dirty="0" smtClean="0"/>
              <a:t>		Revelation 4:8</a:t>
            </a:r>
          </a:p>
          <a:p>
            <a:r>
              <a:rPr lang="en-US" sz="4400" b="1" dirty="0"/>
              <a:t>	</a:t>
            </a:r>
            <a:r>
              <a:rPr lang="en-US" sz="4400" b="1" dirty="0" smtClean="0"/>
              <a:t>		</a:t>
            </a:r>
          </a:p>
          <a:p>
            <a:endParaRPr lang="en-US" sz="4000" b="1" i="1" dirty="0"/>
          </a:p>
        </p:txBody>
      </p:sp>
    </p:spTree>
    <p:extLst>
      <p:ext uri="{BB962C8B-B14F-4D97-AF65-F5344CB8AC3E}">
        <p14:creationId xmlns:p14="http://schemas.microsoft.com/office/powerpoint/2010/main" val="542728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231654"/>
          </a:xfrm>
          <a:prstGeom prst="rect">
            <a:avLst/>
          </a:prstGeom>
          <a:noFill/>
        </p:spPr>
        <p:txBody>
          <a:bodyPr wrap="square" rtlCol="0">
            <a:spAutoFit/>
          </a:bodyPr>
          <a:lstStyle/>
          <a:p>
            <a:r>
              <a:rPr lang="en-US" sz="4000" i="1" dirty="0" smtClean="0"/>
              <a:t>		     </a:t>
            </a:r>
            <a:r>
              <a:rPr lang="en-US" sz="4400" b="1" dirty="0" smtClean="0"/>
              <a:t>Hallowed be thy name</a:t>
            </a:r>
          </a:p>
          <a:p>
            <a:endParaRPr lang="en-US" sz="4000" b="1" i="1" dirty="0"/>
          </a:p>
          <a:p>
            <a:r>
              <a:rPr lang="en-US" sz="4000" b="1" i="1" dirty="0" smtClean="0"/>
              <a:t>		</a:t>
            </a:r>
            <a:r>
              <a:rPr lang="en-US" sz="4000" b="1" i="1" dirty="0" smtClean="0">
                <a:solidFill>
                  <a:schemeClr val="accent6">
                    <a:lumMod val="50000"/>
                  </a:schemeClr>
                </a:solidFill>
              </a:rPr>
              <a:t>We are learning that heavenly address to God and that service of the glory that is to be.</a:t>
            </a:r>
            <a:endParaRPr lang="en-US" sz="4000" b="1" i="1" dirty="0">
              <a:solidFill>
                <a:schemeClr val="accent6">
                  <a:lumMod val="50000"/>
                </a:schemeClr>
              </a:solidFill>
            </a:endParaRPr>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2616101"/>
          </a:xfrm>
          <a:prstGeom prst="rect">
            <a:avLst/>
          </a:prstGeom>
          <a:noFill/>
        </p:spPr>
        <p:txBody>
          <a:bodyPr wrap="square" rtlCol="0">
            <a:spAutoFit/>
          </a:bodyPr>
          <a:lstStyle/>
          <a:p>
            <a:r>
              <a:rPr lang="en-US" sz="4000" i="1" dirty="0" smtClean="0"/>
              <a:t>			</a:t>
            </a:r>
            <a:r>
              <a:rPr lang="en-US" sz="4400" b="1" dirty="0" smtClean="0"/>
              <a:t>Hallowed be thy name</a:t>
            </a:r>
          </a:p>
          <a:p>
            <a:endParaRPr lang="en-US" sz="4000" b="1" i="1" dirty="0" smtClean="0">
              <a:solidFill>
                <a:schemeClr val="accent6">
                  <a:lumMod val="50000"/>
                </a:schemeClr>
              </a:solidFill>
            </a:endParaRPr>
          </a:p>
          <a:p>
            <a:r>
              <a:rPr lang="en-US" sz="4000" b="1" i="1" dirty="0">
                <a:solidFill>
                  <a:schemeClr val="accent6">
                    <a:lumMod val="50000"/>
                  </a:schemeClr>
                </a:solidFill>
              </a:rPr>
              <a:t>	</a:t>
            </a:r>
            <a:r>
              <a:rPr lang="en-US" sz="4000" b="1" i="1" dirty="0" smtClean="0">
                <a:solidFill>
                  <a:schemeClr val="accent6">
                    <a:lumMod val="50000"/>
                  </a:schemeClr>
                </a:solidFill>
              </a:rPr>
              <a:t>	Our petition is for it to be hallowed in us who are in Him.</a:t>
            </a:r>
            <a:endParaRPr lang="en-US" sz="4000" b="1" i="1" dirty="0">
              <a:solidFill>
                <a:schemeClr val="accent6">
                  <a:lumMod val="50000"/>
                </a:schemeClr>
              </a:solidFill>
            </a:endParaRPr>
          </a:p>
        </p:txBody>
      </p:sp>
    </p:spTree>
    <p:extLst>
      <p:ext uri="{BB962C8B-B14F-4D97-AF65-F5344CB8AC3E}">
        <p14:creationId xmlns:p14="http://schemas.microsoft.com/office/powerpoint/2010/main" val="128948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524315"/>
          </a:xfrm>
          <a:prstGeom prst="rect">
            <a:avLst/>
          </a:prstGeom>
          <a:noFill/>
        </p:spPr>
        <p:txBody>
          <a:bodyPr wrap="square" rtlCol="0">
            <a:spAutoFit/>
          </a:bodyPr>
          <a:lstStyle/>
          <a:p>
            <a:r>
              <a:rPr lang="en-US" sz="4000" i="1" dirty="0" smtClean="0"/>
              <a:t>			</a:t>
            </a:r>
            <a:r>
              <a:rPr lang="en-US" sz="4400" b="1" dirty="0" smtClean="0"/>
              <a:t>Thy will be done in 				heaven and in earth</a:t>
            </a:r>
          </a:p>
          <a:p>
            <a:endParaRPr lang="en-US" sz="4000" b="1" i="1" dirty="0" smtClean="0">
              <a:solidFill>
                <a:schemeClr val="accent6">
                  <a:lumMod val="50000"/>
                </a:schemeClr>
              </a:solidFill>
            </a:endParaRPr>
          </a:p>
          <a:p>
            <a:r>
              <a:rPr lang="en-US" sz="4000" b="1" i="1" dirty="0">
                <a:solidFill>
                  <a:schemeClr val="accent6">
                    <a:lumMod val="50000"/>
                  </a:schemeClr>
                </a:solidFill>
              </a:rPr>
              <a:t>	</a:t>
            </a:r>
            <a:r>
              <a:rPr lang="en-US" sz="4000" b="1" i="1" dirty="0" smtClean="0">
                <a:solidFill>
                  <a:schemeClr val="accent6">
                    <a:lumMod val="50000"/>
                  </a:schemeClr>
                </a:solidFill>
              </a:rPr>
              <a:t>	That in us the will of God may be done in earth, so that it may be possible, of course, for it also to be done in heaven.</a:t>
            </a:r>
            <a:endParaRPr lang="en-US" sz="4000" b="1" i="1" dirty="0">
              <a:solidFill>
                <a:schemeClr val="accent6">
                  <a:lumMod val="50000"/>
                </a:schemeClr>
              </a:solidFill>
            </a:endParaRPr>
          </a:p>
        </p:txBody>
      </p:sp>
    </p:spTree>
    <p:extLst>
      <p:ext uri="{BB962C8B-B14F-4D97-AF65-F5344CB8AC3E}">
        <p14:creationId xmlns:p14="http://schemas.microsoft.com/office/powerpoint/2010/main" val="3498798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5750"/>
            <a:ext cx="8534400" cy="3785652"/>
          </a:xfrm>
          <a:prstGeom prst="rect">
            <a:avLst/>
          </a:prstGeom>
          <a:noFill/>
        </p:spPr>
        <p:txBody>
          <a:bodyPr wrap="square" rtlCol="0">
            <a:spAutoFit/>
          </a:bodyPr>
          <a:lstStyle/>
          <a:p>
            <a:r>
              <a:rPr lang="en-US" sz="4000" i="1" dirty="0">
                <a:solidFill>
                  <a:schemeClr val="accent6">
                    <a:lumMod val="50000"/>
                  </a:schemeClr>
                </a:solidFill>
              </a:rPr>
              <a:t>	</a:t>
            </a:r>
            <a:r>
              <a:rPr lang="en-US" sz="4000" b="1" i="1" dirty="0" smtClean="0">
                <a:solidFill>
                  <a:schemeClr val="accent6">
                    <a:lumMod val="50000"/>
                  </a:schemeClr>
                </a:solidFill>
              </a:rPr>
              <a:t>We ask then for him to supply us with the sum and substance of his will, that we may be saved, both in heaven and in earth: because the sum total of his will is the salvation of those he has made his children.</a:t>
            </a:r>
            <a:endParaRPr lang="en-US" sz="4000" b="1" i="1" dirty="0">
              <a:solidFill>
                <a:schemeClr val="accent6">
                  <a:lumMod val="50000"/>
                </a:schemeClr>
              </a:solidFill>
            </a:endParaRPr>
          </a:p>
        </p:txBody>
      </p:sp>
    </p:spTree>
    <p:extLst>
      <p:ext uri="{BB962C8B-B14F-4D97-AF65-F5344CB8AC3E}">
        <p14:creationId xmlns:p14="http://schemas.microsoft.com/office/powerpoint/2010/main" val="3957540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5750"/>
            <a:ext cx="8534400" cy="2554545"/>
          </a:xfrm>
          <a:prstGeom prst="rect">
            <a:avLst/>
          </a:prstGeom>
          <a:noFill/>
        </p:spPr>
        <p:txBody>
          <a:bodyPr wrap="square" rtlCol="0">
            <a:spAutoFit/>
          </a:bodyPr>
          <a:lstStyle/>
          <a:p>
            <a:r>
              <a:rPr lang="en-US" sz="4000" i="1" dirty="0">
                <a:solidFill>
                  <a:schemeClr val="accent6">
                    <a:lumMod val="50000"/>
                  </a:schemeClr>
                </a:solidFill>
              </a:rPr>
              <a:t>	</a:t>
            </a:r>
            <a:r>
              <a:rPr lang="en-US" sz="4000" b="1" i="1" dirty="0" smtClean="0">
                <a:solidFill>
                  <a:schemeClr val="accent6">
                    <a:lumMod val="50000"/>
                  </a:schemeClr>
                </a:solidFill>
              </a:rPr>
              <a:t>Also, in saying, “Thy will be done,” we wish well for ourselves on this ground also, that there is no evil in God’s will. . . </a:t>
            </a:r>
            <a:endParaRPr lang="en-US" sz="4000" b="1" i="1" dirty="0">
              <a:solidFill>
                <a:schemeClr val="accent6">
                  <a:lumMod val="50000"/>
                </a:schemeClr>
              </a:solidFill>
            </a:endParaRPr>
          </a:p>
        </p:txBody>
      </p:sp>
    </p:spTree>
    <p:extLst>
      <p:ext uri="{BB962C8B-B14F-4D97-AF65-F5344CB8AC3E}">
        <p14:creationId xmlns:p14="http://schemas.microsoft.com/office/powerpoint/2010/main" val="32860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0/0e/Carthage-1958-PortsPuniq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84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5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5750"/>
            <a:ext cx="8534400" cy="1323439"/>
          </a:xfrm>
          <a:prstGeom prst="rect">
            <a:avLst/>
          </a:prstGeom>
          <a:noFill/>
        </p:spPr>
        <p:txBody>
          <a:bodyPr wrap="square" rtlCol="0">
            <a:spAutoFit/>
          </a:bodyPr>
          <a:lstStyle/>
          <a:p>
            <a:r>
              <a:rPr lang="en-US" sz="4000" i="1" dirty="0">
                <a:solidFill>
                  <a:schemeClr val="accent6">
                    <a:lumMod val="50000"/>
                  </a:schemeClr>
                </a:solidFill>
              </a:rPr>
              <a:t>	</a:t>
            </a:r>
            <a:r>
              <a:rPr lang="en-US" sz="4000" b="1" i="1" dirty="0" smtClean="0">
                <a:solidFill>
                  <a:schemeClr val="accent6">
                    <a:lumMod val="50000"/>
                  </a:schemeClr>
                </a:solidFill>
              </a:rPr>
              <a:t>In fact, by saying this we forewarn ourselves with a view to endurance.</a:t>
            </a:r>
            <a:endParaRPr lang="en-US" sz="4000" b="1" i="1" dirty="0">
              <a:solidFill>
                <a:schemeClr val="accent6">
                  <a:lumMod val="50000"/>
                </a:schemeClr>
              </a:solidFill>
            </a:endParaRPr>
          </a:p>
        </p:txBody>
      </p:sp>
    </p:spTree>
    <p:extLst>
      <p:ext uri="{BB962C8B-B14F-4D97-AF65-F5344CB8AC3E}">
        <p14:creationId xmlns:p14="http://schemas.microsoft.com/office/powerpoint/2010/main" val="3211761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07068"/>
            <a:ext cx="8686800" cy="1384995"/>
          </a:xfrm>
          <a:prstGeom prst="rect">
            <a:avLst/>
          </a:prstGeom>
          <a:noFill/>
        </p:spPr>
        <p:txBody>
          <a:bodyPr wrap="square" rtlCol="0">
            <a:spAutoFit/>
          </a:bodyPr>
          <a:lstStyle/>
          <a:p>
            <a:r>
              <a:rPr lang="en-US" sz="4000" i="1" dirty="0" smtClean="0"/>
              <a:t>			</a:t>
            </a:r>
            <a:r>
              <a:rPr lang="en-US" sz="4400" b="1" dirty="0" smtClean="0"/>
              <a:t>Thy kingdom come</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07068"/>
            <a:ext cx="8686800" cy="2616101"/>
          </a:xfrm>
          <a:prstGeom prst="rect">
            <a:avLst/>
          </a:prstGeom>
          <a:noFill/>
        </p:spPr>
        <p:txBody>
          <a:bodyPr wrap="square" rtlCol="0">
            <a:spAutoFit/>
          </a:bodyPr>
          <a:lstStyle/>
          <a:p>
            <a:r>
              <a:rPr lang="en-US" sz="4000" i="1" dirty="0" smtClean="0"/>
              <a:t>			</a:t>
            </a:r>
            <a:r>
              <a:rPr lang="en-US" sz="4400" b="1" dirty="0" smtClean="0"/>
              <a:t>Thy kingdom come</a:t>
            </a:r>
            <a:endParaRPr lang="en-US" sz="4000" b="1" i="1" dirty="0" smtClean="0"/>
          </a:p>
          <a:p>
            <a:r>
              <a:rPr lang="en-US" sz="4000" b="1" i="1" dirty="0" smtClean="0"/>
              <a:t> </a:t>
            </a:r>
          </a:p>
          <a:p>
            <a:r>
              <a:rPr lang="en-US" sz="4000" b="1" i="1" dirty="0"/>
              <a:t>	</a:t>
            </a:r>
            <a:r>
              <a:rPr lang="en-US" sz="4000" b="1" i="1" dirty="0" smtClean="0"/>
              <a:t>	</a:t>
            </a:r>
            <a:r>
              <a:rPr lang="en-US" sz="4000" b="1" i="1" dirty="0" smtClean="0">
                <a:solidFill>
                  <a:schemeClr val="accent6">
                    <a:lumMod val="50000"/>
                  </a:schemeClr>
                </a:solidFill>
              </a:rPr>
              <a:t>Our desire is to reign the sooner and to be no longer slaves.</a:t>
            </a:r>
            <a:endParaRPr lang="en-US" sz="4000" b="1" i="1" dirty="0"/>
          </a:p>
        </p:txBody>
      </p:sp>
    </p:spTree>
    <p:extLst>
      <p:ext uri="{BB962C8B-B14F-4D97-AF65-F5344CB8AC3E}">
        <p14:creationId xmlns:p14="http://schemas.microsoft.com/office/powerpoint/2010/main" val="3790467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dirty="0" smtClean="0"/>
              <a:t>Give us today our daily bread</a:t>
            </a:r>
          </a:p>
          <a:p>
            <a:endParaRPr lang="en-US" sz="4000" b="1" dirty="0"/>
          </a:p>
          <a:p>
            <a:r>
              <a:rPr lang="en-US" sz="4000" b="1" dirty="0" smtClean="0"/>
              <a:t>			Mathew 6:34</a:t>
            </a:r>
          </a:p>
          <a:p>
            <a:r>
              <a:rPr lang="en-US" sz="4000" b="1" dirty="0"/>
              <a:t>	</a:t>
            </a:r>
            <a:r>
              <a:rPr lang="en-US" sz="4000" b="1" dirty="0" smtClean="0"/>
              <a:t>		Luke 12:20</a:t>
            </a:r>
          </a:p>
          <a:p>
            <a:endParaRPr lang="en-US" sz="4000" b="1" dirty="0"/>
          </a:p>
          <a:p>
            <a:r>
              <a:rPr lang="en-US" sz="4000" b="1" dirty="0"/>
              <a:t>	</a:t>
            </a:r>
            <a:r>
              <a:rPr lang="en-US" sz="4000" b="1" dirty="0" smtClean="0"/>
              <a:t>		</a:t>
            </a:r>
          </a:p>
          <a:p>
            <a:endParaRPr lang="en-US" sz="4000" b="1" i="1" dirty="0"/>
          </a:p>
          <a:p>
            <a:r>
              <a:rPr lang="en-US" sz="4000" b="1" i="1" dirty="0" smtClean="0"/>
              <a:t>		</a:t>
            </a:r>
          </a:p>
        </p:txBody>
      </p:sp>
    </p:spTree>
    <p:extLst>
      <p:ext uri="{BB962C8B-B14F-4D97-AF65-F5344CB8AC3E}">
        <p14:creationId xmlns:p14="http://schemas.microsoft.com/office/powerpoint/2010/main" val="3480377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How many edicts of 				prophets, gospels, and 				apostles, how many discourses, parables, examples and precepts of the Lord are touched upon in the brevities of a few short words. How many duties are summed up all at once.</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In “Father,” the honor of 			God, in “name,” our witness to 		the faith, in “will,” the sacrifice of obedience, in “kingdom,” the commemoration of our hope. . . </a:t>
            </a:r>
          </a:p>
        </p:txBody>
      </p:sp>
    </p:spTree>
    <p:extLst>
      <p:ext uri="{BB962C8B-B14F-4D97-AF65-F5344CB8AC3E}">
        <p14:creationId xmlns:p14="http://schemas.microsoft.com/office/powerpoint/2010/main" val="533209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632311"/>
          </a:xfrm>
          <a:prstGeom prst="rect">
            <a:avLst/>
          </a:prstGeom>
          <a:noFill/>
        </p:spPr>
        <p:txBody>
          <a:bodyPr wrap="square" rtlCol="0">
            <a:spAutoFit/>
          </a:bodyPr>
          <a:lstStyle/>
          <a:p>
            <a:r>
              <a:rPr lang="en-US" sz="4000" i="1" dirty="0" smtClean="0"/>
              <a:t>		</a:t>
            </a:r>
            <a:r>
              <a:rPr lang="en-US" sz="4000" b="1" dirty="0" smtClean="0">
                <a:solidFill>
                  <a:schemeClr val="accent6">
                    <a:lumMod val="50000"/>
                  </a:schemeClr>
                </a:solidFill>
              </a:rPr>
              <a:t>. . . </a:t>
            </a:r>
            <a:r>
              <a:rPr lang="en-US" sz="4000" b="1" i="1" dirty="0" smtClean="0">
                <a:solidFill>
                  <a:schemeClr val="accent6">
                    <a:lumMod val="50000"/>
                  </a:schemeClr>
                </a:solidFill>
              </a:rPr>
              <a:t>in “bread” the petition for 			life, in the prayer for pardon the 		confession of debts, in the request for safeguard wariness against temptations.</a:t>
            </a:r>
            <a:endParaRPr lang="en-US" sz="4000" b="1" dirty="0" smtClean="0">
              <a:solidFill>
                <a:schemeClr val="accent6">
                  <a:lumMod val="50000"/>
                </a:schemeClr>
              </a:solidFill>
            </a:endParaRPr>
          </a:p>
          <a:p>
            <a:endParaRPr lang="en-US" sz="4000" b="1" dirty="0"/>
          </a:p>
          <a:p>
            <a:r>
              <a:rPr lang="en-US" sz="4000" b="1" dirty="0"/>
              <a:t>	</a:t>
            </a:r>
            <a:r>
              <a:rPr lang="en-US" sz="4000" b="1" dirty="0" smtClean="0"/>
              <a:t>		</a:t>
            </a:r>
          </a:p>
          <a:p>
            <a:endParaRPr lang="en-US" sz="4000" b="1" i="1" dirty="0"/>
          </a:p>
          <a:p>
            <a:r>
              <a:rPr lang="en-US" sz="4000" b="1" i="1" dirty="0" smtClean="0"/>
              <a:t>		</a:t>
            </a:r>
          </a:p>
        </p:txBody>
      </p:sp>
    </p:spTree>
    <p:extLst>
      <p:ext uri="{BB962C8B-B14F-4D97-AF65-F5344CB8AC3E}">
        <p14:creationId xmlns:p14="http://schemas.microsoft.com/office/powerpoint/2010/main" val="1709084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b="1" i="1" dirty="0" smtClean="0">
                <a:solidFill>
                  <a:schemeClr val="accent6">
                    <a:lumMod val="50000"/>
                  </a:schemeClr>
                </a:solidFill>
              </a:rPr>
              <a:t>		God alone was competent to 			teach us how he wished to be 			prayed to.  Yet, since the Lord, the foreseer of human necessities, says in a different context, “Ask and ye shall receive,” and as there are things to be 	</a:t>
            </a:r>
          </a:p>
          <a:p>
            <a:r>
              <a:rPr lang="en-US" sz="4000" b="1" i="1" dirty="0" smtClean="0">
                <a:solidFill>
                  <a:schemeClr val="accent6">
                    <a:lumMod val="50000"/>
                  </a:schemeClr>
                </a:solidFill>
              </a:rPr>
              <a:t> </a:t>
            </a:r>
            <a:endParaRPr lang="en-US" sz="4000" b="1" i="1" dirty="0">
              <a:solidFill>
                <a:schemeClr val="accent6">
                  <a:lumMod val="50000"/>
                </a:schemeClr>
              </a:solidFill>
            </a:endParaRPr>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asked for according to each</a:t>
            </a:r>
          </a:p>
          <a:p>
            <a:r>
              <a:rPr lang="en-US" sz="4000" b="1" i="1" dirty="0">
                <a:solidFill>
                  <a:schemeClr val="accent6">
                    <a:lumMod val="50000"/>
                  </a:schemeClr>
                </a:solidFill>
              </a:rPr>
              <a:t>	</a:t>
            </a:r>
            <a:r>
              <a:rPr lang="en-US" sz="4000" b="1" i="1" dirty="0" smtClean="0">
                <a:solidFill>
                  <a:schemeClr val="accent6">
                    <a:lumMod val="50000"/>
                  </a:schemeClr>
                </a:solidFill>
              </a:rPr>
              <a:t>	man’s circumstances, we have 		the right, after rehearsing the prescribed and regular prayer as a foundation, to make from other sources a superstructure of petitions for additional desires,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255454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yet with mindfulness of the 			precepts, lest we be as far from 		the ears of God as we are from the precepts.</a:t>
            </a:r>
            <a:endParaRPr lang="en-US" sz="4000" b="1" i="1" dirty="0">
              <a:solidFill>
                <a:schemeClr val="accent6">
                  <a:lumMod val="50000"/>
                </a:schemeClr>
              </a:solidFill>
            </a:endParaRPr>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Ruins of Carth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42403"/>
            <a:ext cx="9296400" cy="691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66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4401205"/>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The old prayer, no doubt, 			brought deliverance from fire 			and wild beasts and hunger, while yet it had not received its pattern from Christ. Then how much more fully operative is the Christian prayer?</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does not establish the 			angel of the dew in the midst 			of the fire, nor block the mouths of lions, nor transfer to the hungry the peasant’s dinner. It turns away by delegated grace no perception of suffering. . .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5016758"/>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 . . Yet it arms with 				endurance those who do suffer 		and perceive and grieve.  It makes grace multiply in power, so that faith may know what it obtains from the Lord, while it understands what, for God’s name, it is suffering.</a:t>
            </a:r>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Moreover, of old time 			prayer induced plagues, put to 		flight the hosts of the enemy, withheld the benefits of rain. . . </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785652"/>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Now, however, the prayer 		of righteousness turns aside 			the whole wrath of God, keeps watch on behalf of foes, makes supplication for persecutors.</a:t>
            </a:r>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38150"/>
            <a:ext cx="8686800" cy="3170099"/>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It was Christ’s wish for it to 		work no evil.  He has conferred 		upon it all power concerning good.</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1464965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0222"/>
            <a:ext cx="1706359"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0"/>
            <a:ext cx="8763000" cy="5632311"/>
          </a:xfrm>
          <a:prstGeom prst="rect">
            <a:avLst/>
          </a:prstGeom>
          <a:noFill/>
        </p:spPr>
        <p:txBody>
          <a:bodyPr wrap="square" rtlCol="0">
            <a:spAutoFit/>
          </a:bodyPr>
          <a:lstStyle/>
          <a:p>
            <a:r>
              <a:rPr lang="en-US" sz="4000" i="1" dirty="0" smtClean="0"/>
              <a:t>			</a:t>
            </a:r>
            <a:r>
              <a:rPr lang="en-US" sz="4000" b="1" i="1" dirty="0" smtClean="0">
                <a:solidFill>
                  <a:schemeClr val="accent6">
                    <a:lumMod val="50000"/>
                  </a:schemeClr>
                </a:solidFill>
              </a:rPr>
              <a:t>Beneath the armor of 			prayer let us guard our 				Emperor’s standard.  Let us 			pray while waiting for the angel’s trumpet.  Even the angels pray, all of them. . . Even the Lord himself prayed. To him be honor and power forever and ever.</a:t>
            </a:r>
            <a:endParaRPr lang="en-US" sz="4000" b="1" i="1" dirty="0" smtClean="0"/>
          </a:p>
          <a:p>
            <a:r>
              <a:rPr lang="en-US" sz="4000" b="1" i="1" dirty="0" smtClean="0"/>
              <a:t> </a:t>
            </a:r>
            <a:endParaRPr lang="en-US" sz="4000" b="1" i="1" dirty="0"/>
          </a:p>
        </p:txBody>
      </p:sp>
    </p:spTree>
    <p:extLst>
      <p:ext uri="{BB962C8B-B14F-4D97-AF65-F5344CB8AC3E}">
        <p14:creationId xmlns:p14="http://schemas.microsoft.com/office/powerpoint/2010/main" val="3294099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74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atic.panoramio.com/photos/large/22182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 y="-19050"/>
            <a:ext cx="9242946" cy="693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498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7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727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uploads/images/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0"/>
            <a:ext cx="12572597" cy="5238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e/e9/Tertull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5" y="133350"/>
            <a:ext cx="2794070" cy="33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uploads/images/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0"/>
            <a:ext cx="12572597" cy="5238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e/e9/Tertull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5" y="133350"/>
            <a:ext cx="2794070" cy="3368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361950"/>
            <a:ext cx="5638800" cy="769441"/>
          </a:xfrm>
          <a:prstGeom prst="rect">
            <a:avLst/>
          </a:prstGeom>
          <a:noFill/>
        </p:spPr>
        <p:txBody>
          <a:bodyPr wrap="square" rtlCol="0">
            <a:spAutoFit/>
          </a:bodyPr>
          <a:lstStyle/>
          <a:p>
            <a:r>
              <a:rPr lang="en-US" sz="4400" dirty="0" smtClean="0">
                <a:solidFill>
                  <a:schemeClr val="bg1"/>
                </a:solidFill>
              </a:rPr>
              <a:t>Tertullian (160-220)</a:t>
            </a:r>
            <a:endParaRPr lang="en-US" sz="4400" dirty="0">
              <a:solidFill>
                <a:schemeClr val="bg1"/>
              </a:solidFill>
            </a:endParaRPr>
          </a:p>
        </p:txBody>
      </p:sp>
    </p:spTree>
    <p:extLst>
      <p:ext uri="{BB962C8B-B14F-4D97-AF65-F5344CB8AC3E}">
        <p14:creationId xmlns:p14="http://schemas.microsoft.com/office/powerpoint/2010/main" val="171260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pravkart.ru/images/1389328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 y="0"/>
            <a:ext cx="11641214"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74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54</Words>
  <Application>Microsoft Office PowerPoint</Application>
  <PresentationFormat>On-screen Show (16:9)</PresentationFormat>
  <Paragraphs>200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30</cp:revision>
  <cp:lastPrinted>2015-01-21T23:15:13Z</cp:lastPrinted>
  <dcterms:created xsi:type="dcterms:W3CDTF">2015-01-21T15:52:11Z</dcterms:created>
  <dcterms:modified xsi:type="dcterms:W3CDTF">2015-01-22T13:29:00Z</dcterms:modified>
</cp:coreProperties>
</file>